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270" r:id="rId3"/>
    <p:sldId id="271" r:id="rId4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4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90000"/>
    <a:srgbClr val="CC0000"/>
    <a:srgbClr val="202020"/>
    <a:srgbClr val="323232"/>
    <a:srgbClr val="CC3300"/>
    <a:srgbClr val="FF33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6" y="6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>
            <a:fillRect/>
          </a:stretch>
        </p:blipFill>
        <p:spPr>
          <a:xfrm>
            <a:off x="-2072" y="3044958"/>
            <a:ext cx="12194071" cy="38240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8683" y="6309321"/>
            <a:ext cx="43204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5" dirty="0">
                <a:solidFill>
                  <a:schemeClr val="bg1"/>
                </a:solidFill>
              </a:rPr>
              <a:t>31 октября 2025 </a:t>
            </a:r>
            <a:r>
              <a:rPr lang="en-US" sz="2135" dirty="0">
                <a:solidFill>
                  <a:schemeClr val="bg1"/>
                </a:solidFill>
              </a:rPr>
              <a:t>| </a:t>
            </a:r>
            <a:r>
              <a:rPr lang="ru-RU" sz="2135" dirty="0">
                <a:solidFill>
                  <a:schemeClr val="bg1"/>
                </a:solidFill>
              </a:rPr>
              <a:t>г. Ярославль</a:t>
            </a:r>
            <a:endParaRPr lang="ru-RU" sz="2135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19403" y="164638"/>
            <a:ext cx="768085" cy="202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7" y="164638"/>
            <a:ext cx="1213172" cy="1241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>
            <a:fillRect/>
          </a:stretch>
        </p:blipFill>
        <p:spPr>
          <a:xfrm>
            <a:off x="-2072" y="3044958"/>
            <a:ext cx="12194071" cy="382405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</a:fld>
            <a:endParaRPr lang="ru-RU"/>
          </a:p>
        </p:txBody>
      </p:sp>
      <p:sp>
        <p:nvSpPr>
          <p:cNvPr id="7" name="Заголовок 1"/>
          <p:cNvSpPr txBox="1"/>
          <p:nvPr userDrawn="1"/>
        </p:nvSpPr>
        <p:spPr>
          <a:xfrm>
            <a:off x="897632" y="3079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«Теория и практика совершенствования дополнительного непрерывного профессионального образования педагогических работников и управленческих кадров»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-48683" y="1115146"/>
            <a:ext cx="12240683" cy="959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48683" y="6309321"/>
            <a:ext cx="43204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5" dirty="0">
                <a:solidFill>
                  <a:schemeClr val="bg1"/>
                </a:solidFill>
              </a:rPr>
              <a:t>31 октября 2025 </a:t>
            </a:r>
            <a:r>
              <a:rPr lang="en-US" sz="2135" dirty="0">
                <a:solidFill>
                  <a:schemeClr val="bg1"/>
                </a:solidFill>
              </a:rPr>
              <a:t>| </a:t>
            </a:r>
            <a:r>
              <a:rPr lang="ru-RU" sz="2135" dirty="0">
                <a:solidFill>
                  <a:schemeClr val="bg1"/>
                </a:solidFill>
              </a:rPr>
              <a:t>г. Ярославль</a:t>
            </a:r>
            <a:endParaRPr lang="ru-RU" sz="2135" dirty="0">
              <a:solidFill>
                <a:schemeClr val="bg1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31371" y="1412777"/>
            <a:ext cx="11617291" cy="47133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82493"/>
            <a:ext cx="954639" cy="976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 userDrawn="1"/>
        </p:nvCxnSpPr>
        <p:spPr>
          <a:xfrm>
            <a:off x="-48683" y="1115146"/>
            <a:ext cx="12240683" cy="95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>
            <a:fillRect/>
          </a:stretch>
        </p:blipFill>
        <p:spPr>
          <a:xfrm>
            <a:off x="-17366" y="3033947"/>
            <a:ext cx="12194071" cy="38240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412777"/>
            <a:ext cx="11905323" cy="47133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47328" y="6117300"/>
            <a:ext cx="9217024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65" dirty="0">
                <a:solidFill>
                  <a:schemeClr val="bg1"/>
                </a:solidFill>
              </a:rPr>
              <a:t>Межрегиональная  научно-практическая конференция</a:t>
            </a:r>
            <a:br>
              <a:rPr lang="ru-RU" sz="1465" dirty="0">
                <a:solidFill>
                  <a:schemeClr val="bg1"/>
                </a:solidFill>
              </a:rPr>
            </a:br>
            <a:r>
              <a:rPr lang="ru-RU" sz="1465" dirty="0">
                <a:solidFill>
                  <a:schemeClr val="bg1"/>
                </a:solidFill>
              </a:rPr>
              <a:t> «Теория и практика совершенствования дополнительного непрерывного профессионального образования педагогических работников и управленческих кадров»</a:t>
            </a:r>
            <a:endParaRPr lang="ru-RU" sz="1465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566221" y="151917"/>
            <a:ext cx="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82493"/>
            <a:ext cx="954639" cy="97671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6960096" y="6568705"/>
            <a:ext cx="3023659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65" dirty="0">
                <a:solidFill>
                  <a:schemeClr val="bg1"/>
                </a:solidFill>
              </a:rPr>
              <a:t>31 октября 2025 </a:t>
            </a:r>
            <a:r>
              <a:rPr lang="en-US" altLang="ru-RU" sz="1465" dirty="0">
                <a:solidFill>
                  <a:schemeClr val="bg1"/>
                </a:solidFill>
                <a:latin typeface="Calibri" panose="020F0502020204030204" charset="0"/>
                <a:cs typeface="Arial" panose="020B0604020202020204" pitchFamily="34" charset="0"/>
              </a:rPr>
              <a:t>|</a:t>
            </a:r>
            <a:r>
              <a:rPr lang="ru-RU" altLang="ru-RU" sz="1465" dirty="0">
                <a:solidFill>
                  <a:schemeClr val="bg1"/>
                </a:solidFill>
                <a:latin typeface="Calibri" panose="020F0502020204030204" charset="0"/>
                <a:cs typeface="Arial" panose="020B0604020202020204" pitchFamily="34" charset="0"/>
              </a:rPr>
              <a:t> г.</a:t>
            </a:r>
            <a:r>
              <a:rPr lang="en-US" altLang="ru-RU" sz="1465" dirty="0">
                <a:solidFill>
                  <a:schemeClr val="bg1"/>
                </a:solidFill>
                <a:latin typeface="Calibri" panose="020F0502020204030204" charset="0"/>
                <a:cs typeface="Arial" panose="020B0604020202020204" pitchFamily="34" charset="0"/>
              </a:rPr>
              <a:t> </a:t>
            </a:r>
            <a:r>
              <a:rPr lang="ru-RU" altLang="ru-RU" sz="1465" dirty="0">
                <a:solidFill>
                  <a:schemeClr val="bg1"/>
                </a:solidFill>
                <a:latin typeface="Calibri" panose="020F0502020204030204" charset="0"/>
                <a:cs typeface="Arial" panose="020B0604020202020204" pitchFamily="34" charset="0"/>
              </a:rPr>
              <a:t>Ярославль</a:t>
            </a:r>
            <a:endParaRPr lang="ru-RU" altLang="ru-RU" sz="1465" dirty="0">
              <a:solidFill>
                <a:schemeClr val="bg1"/>
              </a:solidFill>
              <a:latin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31071" y="260648"/>
            <a:ext cx="10753195" cy="11247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Межрегиональная научно-практическая конференция,</a:t>
            </a:r>
            <a:b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посвященная 85-летию</a:t>
            </a:r>
            <a:b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ГАУ ДПО ЯО «Институт развития образования»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001" y="2213677"/>
            <a:ext cx="9985482" cy="130945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90000"/>
                </a:solidFill>
              </a:rPr>
              <a:t>Содержание </a:t>
            </a:r>
            <a:r>
              <a:rPr lang="ru-RU" sz="4800" b="1" dirty="0">
                <a:solidFill>
                  <a:srgbClr val="990000"/>
                </a:solidFill>
              </a:rPr>
              <a:t>образования и воспитание: конвергенция </a:t>
            </a:r>
            <a:r>
              <a:rPr lang="ru-RU" sz="4800" b="1" dirty="0" smtClean="0">
                <a:solidFill>
                  <a:srgbClr val="990000"/>
                </a:solidFill>
              </a:rPr>
              <a:t>ресурсов</a:t>
            </a:r>
            <a:endParaRPr lang="ru-RU" sz="4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Среда: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«Маленькие герои большой войны»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122" name="Picture 2" descr="https://sun9-70.userapi.com/s/v1/if2/Pa6Fsar8S3yowhLdls9p2ioreLg_DcPnn7KPJ4j-6mUUVOOVUfYmceKXxdb4CXZqxAPFsad9fI3x2QOTwvDnrOtb.jpg?quality=96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1522322"/>
            <a:ext cx="3054594" cy="22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3.userapi.com/s/v1/if2/7h7mC3-2oFsPEdnqioeJE5EavO5vbkugKWscZDe3MZuvy4N_ryKhR-Y6MAKEYSZb97mwZmYXUwVvd3KxQBkkGzoh.jpg?quality=96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1503178"/>
            <a:ext cx="3391833" cy="2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5.userapi.com/s/v1/if2/i8NMAvAWCsymiV1MlJjySpyoxV9Zi2zp1qqeipwHwZLPA4_inea6-qt9ZxlshvmjZeKdlIpC-3168_yslPt-Jiua.jpg?quality=95&amp;as=32x24,48x36,72x54,108x81,160x120,240x181,360x271,480x361,540x406,640x481,720x542,1080x813,1280x963&amp;from=bu&amp;u=Rb5VXPg_FsycCO4OGo8yftlF5Z96Qh8bi5KEwGm8hug&amp;cs=5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604642"/>
            <a:ext cx="3248527" cy="24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6.userapi.com/s/v1/if2/Lzajki0AzgYrDaLJObdfj_1WllcFJzORsHMcX9lcGFX_EXivhqvB7DEgc53RIBLFKtnb4dX6gVqvj2mJMxAWaRNx.jpg?quality=95&amp;as=32x24,48x36,72x54,108x81,160x120,240x180,360x270,480x360,540x405,640x480,720x540,1080x810,1280x960,1440x1080,2560x1920&amp;from=bu&amp;u=aYOHpI17o9QFzIsPgcbDPRzbGxXI-uhzkYfZfITIxCg&amp;cs=5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5102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Среда: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«Маленькие герои большой войны»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128" name="Picture 8" descr="https://sun9-26.userapi.com/s/v1/if2/Lzajki0AzgYrDaLJObdfj_1WllcFJzORsHMcX9lcGFX_EXivhqvB7DEgc53RIBLFKtnb4dX6gVqvj2mJMxAWaRNx.jpg?quality=95&amp;as=32x24,48x36,72x54,108x81,160x120,240x180,360x270,480x360,540x405,640x480,720x540,1080x810,1280x960,1440x1080,2560x1920&amp;from=bu&amp;u=aYOHpI17o9QFzIsPgcbDPRzbGxXI-uhzkYfZfITIxCg&amp;cs=5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8" y="1470398"/>
            <a:ext cx="3479177" cy="26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70.userapi.com/s/v1/if2/f4Qa5-5O_IdMFOi2ZykhNHhNzwtQHl5BedtAqWSkjeOaYPTOHWdD84meBp_EA8-BKL-NUsEqo35P73VJAYrLeffJ.jpg?quality=95&amp;as=32x24,48x36,72x54,108x81,160x120,240x180,360x270,480x360,540x405,640x480,720x540,1080x810,1280x960,1440x1080,2560x1920&amp;from=bu&amp;u=MUwAyOhEhxpNFP4DlAPH8bMLhkY7alXvihBnMQbrML8&amp;cs=2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53" y="1470397"/>
            <a:ext cx="3488577" cy="26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7.userapi.com/s/v1/if2/92CBj-6qvujVBuSFkbWtQLme3o9TCTyyDR_h_ICz6xOEyjigzqXDJ8yuzcB10Zjz8boSBqEcImerOBhY6PkhgoxN.jpg?quality=95&amp;as=32x24,48x36,72x54,108x81,160x120,240x180,360x270,480x360,540x405,640x480,720x540,1080x810,1280x960,1440x1080,2560x1920&amp;from=bu&amp;u=3pTFecbBmlqY-OQqUKSNjcbYdWx7prLJE8xQcZeslOM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25" y="1470397"/>
            <a:ext cx="3488577" cy="26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Четверг: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«Фронт трудовой! Была им вся страна!»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7170" name="Picture 2" descr="https://sun9-77.userapi.com/s/v1/if2/0d5Aa5jFzOSsOZXR1z1ERmQ_Rdl0JI4EIf3RUP2DA1FoBH0ErWFsdTUgHnTgOof5UWk0L9A0L1TQ9ITFF8gjFsJV.jpg?quality=95&amp;as=32x24,48x36,72x54,108x81,160x120,240x180,360x270,480x360,540x405,640x480,720x540,1080x810,1280x960,1440x1080,2560x1920&amp;from=bu&amp;u=1hr8iiuol58NB6bmyYAlNkywrsqKu4i_eo8p6h7Gmow&amp;cs=6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" y="1502991"/>
            <a:ext cx="2943599" cy="22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4.userapi.com/s/v1/if2/067KXrApvmdoDb2CL4V57mQiX1bYFq5ZVA7AwsPOnI0wBH1yqvV0WazuSF7g-iJV4C2vUGDnhNAJ310PENX1tWqI.jpg?quality=96&amp;as=32x24,48x36,72x54,108x81,160x120,240x180,360x270,480x360,540x405,640x480,720x540,1080x810,1280x960,1440x1080,2560x1920&amp;from=bu&amp;u=xYkARFts8_qIp4ZzvKNW6mmmhB8YQ46HqxX9o0CgwSA&amp;cs=5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82" y="1502991"/>
            <a:ext cx="3865095" cy="28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65.userapi.com/s/v1/if2/uOF9DrjldOdf86m6938OWSCDQhr8oeFGpuejeKP-WsaGsiwS3rWCN5ZNpJdEpXTulFbikhDA3ml1XM9iXUyzpnR4.jpg?quality=96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1502991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Четверг: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«Фронт трудовой! Была им вся страна!»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8194" name="Picture 2" descr="https://sun9-8.userapi.com/s/v1/if2/vZprTWyI5zhvs6XOBv73xKgW2LDPH1L91TdmpsyxQpDqBUoAIEVkHQ1xcWtQ75-8JgtT--fDuQPPKs5Cu32ulV-P.jpg?quality=95&amp;as=32x24,48x36,72x54,108x81,160x120,240x181,360x271,480x361,540x406,640x481,720x542,1080x813,1280x963&amp;from=bu&amp;u=g4SgV1OKb1Fumj6Qo-Q7f58QYA-RVJuV7XRoY0zOBeI&amp;cs=5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82" y="1178893"/>
            <a:ext cx="3754671" cy="28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3.userapi.com/s/v1/ig2/LRJuDGVpxnE35bXmOsHDBZtmkXR8QYA-aql0j6zrPrJ6wAknIhE49YPmZEx6Qt2hitXNq62KFz_avfTjV5jW_D-S.jpg?quality=95&amp;as=32x42,48x64,72x96,108x143,160x213,240x319,360x478,480x638,540x717,640x850,720x956,813x1080&amp;from=bu&amp;u=MK8pUmmJW2xGACTmEd9GkEuA770VmJaqPZsGLJAySBo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5" y="1337240"/>
            <a:ext cx="2923801" cy="38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29.userapi.com/s/v1/if2/lwzcLyD790IQW3xx5LQrICUY1fx__f8MXs21WKK6BGT4FJAVRNALUqZutQoogkmmEtiwy18aUafxrgzvgbD2co79.jpg?quality=95&amp;as=32x24,48x36,72x54,108x81,160x120,240x180,360x270,480x359,540x404,640x479,720x539,1080x809,1280x958,1440x1078,2560x1917&amp;from=bu&amp;u=jl-b2dkt7avC3221XdV1WJwHpF-Kq0OQKNatSuVFeek&amp;cs=36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92" y="1498605"/>
            <a:ext cx="4008212" cy="30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Пятница: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«Этот день мы приближали как могли»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9218" name="Picture 2" descr="https://sun9-21.userapi.com/s/v1/if2/y4yrqQi76ccrw3YkSmx4B6V6hrAy4457sbwKuAtl_ywKnmeBpraEgV6AkgFvUAwAzZLoIZdFLbRFCUgEWpfUktML.jpg?quality=95&amp;as=32x24,48x36,72x54,108x81,160x120,240x180,360x270,480x360,540x405,640x480,720x540,1080x810,1280x960,1440x1080,2560x1920&amp;from=bu&amp;u=0UbZ_mjExvkAcw-FLxYHFgzOO1O2x0-3vWQu3qNiR5U&amp;cs=6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1269672"/>
            <a:ext cx="3629399" cy="27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65.userapi.com/s/v1/if2/ibiTOapoQ7qepOuBYnl410dC58zlxcXyjhQMZGBReoSnxXL9qDjq7dcYdk7lwiiJ7_K_SN_4Mq_-dHyseJ3YnXh8.jpg?quality=95&amp;as=32x24,48x36,72x54,108x81,160x120,240x180,360x270,462x347&amp;from=bu&amp;u=1M5gFu1ks66WfqzNmicZ-kv61Cy0crvilGIPekBxdkI&amp;cs=462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1330184"/>
            <a:ext cx="3618286" cy="27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16.userapi.com/s/v1/if2/gsJx-y7kuDKzZ0H4IHB8SKoS9LMloqY-ydNEdo7vuGGBiPU1ys3-QUlX3X0eqIt31jb6AbBmZlqgEyjD6B9ZYd-E.jpg?quality=95&amp;as=32x24,48x36,72x54,108x81,160x120,240x180,360x270,480x360,540x405,640x480,720x540,1080x810,1280x960,1440x1080,2560x1920&amp;from=bu&amp;u=E872vonR2I0t3ukPSFmZzW9S6WuY5hri7S0jWER6vAc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10" y="1330184"/>
            <a:ext cx="3548716" cy="26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Пятница: 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«Этот день мы приближали как могли»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9224" name="Picture 8" descr="https://sun9-13.userapi.com/s/v1/if2/WdvULyD7W5Uz_0lkoijN4MBE-B6fnwuAklotReHT8Tb7AGDlAa2sxhMCEcMoZgCxgvq7-9n1Kknj_jbDVNMfBihV.jpg?quality=96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" y="1755898"/>
            <a:ext cx="3136718" cy="23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un9-33.userapi.com/s/v1/ig2/Vn-H0r15KCYAIVUpZBCCYm93E8Z2WWV-Ac2nKTWhVNmqsPAAYah15FJ98fhRclAR5G1_XqAWfmE_FKWOcXwrc0yP.jpg?quality=96&amp;as=32x43,48x64,72x96,108x144,160x213,240x320,360x480,480x640,540x720,640x853,720x960,1080x1440,1280x1707,1440x1920,1620x216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26" y="1264023"/>
            <a:ext cx="2872226" cy="38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15.userapi.com/s/v1/if2/ACepzIYODTHuZj42o1C1WbYI4TKKbo5_YeB2uR2c9XRDyVI7Msh-aiAor_MeZhMdhYtke-01SfhvwnLHkJZn6khn.jpg?quality=95&amp;as=32x24,48x36,72x54,108x81,160x120,240x180,360x270,480x360,540x405,640x480,720x540,1080x810,1280x960,1440x1080,2560x1920&amp;from=bu&amp;u=rji_4bmXmdvIAi4WgkwB50pRvqQKn8UqGZ4AHlzUHJw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73" y="1546412"/>
            <a:ext cx="3695350" cy="27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altLang="en-US" b="1" dirty="0">
                <a:solidFill>
                  <a:srgbClr val="B2B2B2"/>
                </a:solidFill>
              </a:rPr>
              <a:t>Уровни интеграции</a:t>
            </a:r>
            <a:endParaRPr lang="ru-RU" b="1" dirty="0">
              <a:solidFill>
                <a:srgbClr val="B2B2B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1622" y="1708699"/>
            <a:ext cx="96863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800" b="1" dirty="0">
                <a:solidFill>
                  <a:srgbClr val="002060"/>
                </a:solidFill>
              </a:rPr>
              <a:t>1. Интеграция в образовательную среду</a:t>
            </a:r>
            <a:endParaRPr lang="ru-RU" altLang="en-US" sz="2800" b="1" dirty="0">
              <a:solidFill>
                <a:srgbClr val="002060"/>
              </a:solidFill>
            </a:endParaRPr>
          </a:p>
          <a:p>
            <a:endParaRPr lang="ru-RU" altLang="en-US" sz="2800" b="1" dirty="0">
              <a:solidFill>
                <a:srgbClr val="002060"/>
              </a:solidFill>
            </a:endParaRPr>
          </a:p>
          <a:p>
            <a:r>
              <a:rPr lang="ru-RU" altLang="en-US" sz="2800" b="1" dirty="0" smtClean="0">
                <a:solidFill>
                  <a:srgbClr val="002060"/>
                </a:solidFill>
              </a:rPr>
              <a:t>2</a:t>
            </a:r>
            <a:r>
              <a:rPr lang="ru-RU" altLang="en-US" sz="2800" b="1" dirty="0">
                <a:solidFill>
                  <a:srgbClr val="002060"/>
                </a:solidFill>
              </a:rPr>
              <a:t>. </a:t>
            </a:r>
            <a:r>
              <a:rPr lang="ru-RU" altLang="en-US" sz="2800" b="1" dirty="0" err="1">
                <a:solidFill>
                  <a:srgbClr val="002060"/>
                </a:solidFill>
              </a:rPr>
              <a:t>Межпредметная</a:t>
            </a:r>
            <a:r>
              <a:rPr lang="ru-RU" altLang="en-US" sz="2800" b="1" dirty="0">
                <a:solidFill>
                  <a:srgbClr val="002060"/>
                </a:solidFill>
              </a:rPr>
              <a:t> интеграция</a:t>
            </a:r>
            <a:endParaRPr lang="ru-RU" altLang="en-US" sz="2800" b="1" dirty="0">
              <a:solidFill>
                <a:srgbClr val="002060"/>
              </a:solidFill>
            </a:endParaRPr>
          </a:p>
          <a:p>
            <a:endParaRPr lang="ru-RU" altLang="en-US" sz="2800" b="1" dirty="0">
              <a:solidFill>
                <a:srgbClr val="002060"/>
              </a:solidFill>
            </a:endParaRPr>
          </a:p>
          <a:p>
            <a:r>
              <a:rPr lang="ru-RU" altLang="en-US" sz="2800" b="1" dirty="0" smtClean="0">
                <a:solidFill>
                  <a:srgbClr val="002060"/>
                </a:solidFill>
              </a:rPr>
              <a:t>3</a:t>
            </a:r>
            <a:r>
              <a:rPr lang="ru-RU" altLang="en-US" sz="2800" b="1" dirty="0">
                <a:solidFill>
                  <a:srgbClr val="002060"/>
                </a:solidFill>
              </a:rPr>
              <a:t>. </a:t>
            </a:r>
            <a:r>
              <a:rPr lang="ru-RU" altLang="en-US" sz="2800" b="1" dirty="0">
                <a:solidFill>
                  <a:srgbClr val="002060"/>
                </a:solidFill>
              </a:rPr>
              <a:t>Интеграция урочной и внеурочной деятельности</a:t>
            </a:r>
            <a:endParaRPr lang="ru-RU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>
          <a:xfrm>
            <a:off x="324223" y="2270188"/>
            <a:ext cx="11074400" cy="129751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35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5335" dirty="0">
                <a:solidFill>
                  <a:srgbClr val="990000"/>
                </a:solidFill>
              </a:rPr>
              <a:t> </a:t>
            </a:r>
            <a:r>
              <a:rPr lang="ru-RU" sz="5335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за внимание! </a:t>
            </a:r>
            <a:endParaRPr lang="ru-RU" sz="5335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/>
          <p:nvPr/>
        </p:nvSpPr>
        <p:spPr>
          <a:xfrm>
            <a:off x="455337" y="4114800"/>
            <a:ext cx="7441081" cy="1317812"/>
          </a:xfrm>
          <a:prstGeom prst="rect">
            <a:avLst/>
          </a:prstGeom>
        </p:spPr>
        <p:txBody>
          <a:bodyPr vert="horz" lIns="121920" tIns="60960" rIns="121920" bIns="6096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/>
              <a:t>КИСЕЛЕВА Наталья Витальевна</a:t>
            </a:r>
            <a:endParaRPr lang="ru-RU" dirty="0"/>
          </a:p>
          <a:p>
            <a:pPr marL="0" indent="0" algn="ctr">
              <a:buNone/>
              <a:defRPr/>
            </a:pPr>
            <a:r>
              <a:rPr lang="ru-RU" dirty="0" smtClean="0"/>
              <a:t>ГАУ ДПО ЯО ИРО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dirty="0" smtClean="0"/>
              <a:t>СМИРНОВА Светлана Константиновна,</a:t>
            </a:r>
            <a:endParaRPr lang="ru-RU" dirty="0" smtClean="0"/>
          </a:p>
          <a:p>
            <a:pPr marL="0" indent="0" algn="ctr">
              <a:buNone/>
              <a:defRPr/>
            </a:pPr>
            <a:r>
              <a:rPr lang="ru-RU" dirty="0" smtClean="0"/>
              <a:t>Центр образования «Левобережная школа»</a:t>
            </a:r>
            <a:endParaRPr lang="ru-RU" dirty="0" smtClean="0"/>
          </a:p>
          <a:p>
            <a:pPr marL="0" indent="0" algn="ctr"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177" y="1157843"/>
            <a:ext cx="11798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МАЛАЯ КОНФЕРЕНЦИЯ </a:t>
            </a:r>
            <a:r>
              <a:rPr lang="ru-RU" sz="2400" b="1" dirty="0" smtClean="0">
                <a:solidFill>
                  <a:srgbClr val="990000"/>
                </a:solidFill>
              </a:rPr>
              <a:t>№ 1. </a:t>
            </a:r>
            <a:r>
              <a:rPr lang="ru-RU" sz="2400" b="1" dirty="0">
                <a:solidFill>
                  <a:srgbClr val="990000"/>
                </a:solidFill>
              </a:rPr>
              <a:t>«Содержание образования и воспитание: конвергенция ресурсов»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335360" y="1800581"/>
            <a:ext cx="10972800" cy="24755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sz="3600" b="1" dirty="0" smtClean="0">
                <a:solidFill>
                  <a:srgbClr val="CC0000"/>
                </a:solidFill>
              </a:rPr>
              <a:t>ИНТЕГРИРОВАННОЕ ОБРАЗОВАТЕЛЬНОЕ СОБЫТИЕ </a:t>
            </a:r>
            <a:br>
              <a:rPr lang="ru-RU" altLang="en-US" sz="3600" b="1" dirty="0" smtClean="0">
                <a:solidFill>
                  <a:srgbClr val="CC0000"/>
                </a:solidFill>
              </a:rPr>
            </a:br>
            <a:r>
              <a:rPr lang="ru-RU" altLang="en-US" sz="3600" b="1" dirty="0" smtClean="0">
                <a:solidFill>
                  <a:srgbClr val="CC0000"/>
                </a:solidFill>
              </a:rPr>
              <a:t>КАК СТРАТЕГИЯ ДУХОВНО-НРАВСТВЕННОГО И ГРАЖДАНСКО-ПАТРИОТИЧЕСКОГО ВОСПИТАНИЯ В УСЛОВИЯХ СЕЛЬСКОЙ ШКОЛЫ</a:t>
            </a:r>
            <a:endParaRPr lang="ru-RU" sz="3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Заголовок слайда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526677" y="890457"/>
            <a:ext cx="10515600" cy="212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Проект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«Память войны»</a:t>
            </a:r>
            <a:br>
              <a:rPr lang="ru-RU" altLang="en-US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(к 80-летию Великой Победы)</a:t>
            </a:r>
            <a:endParaRPr lang="ru-RU" alt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76518" y="2541495"/>
            <a:ext cx="10515600" cy="1936376"/>
          </a:xfrm>
        </p:spPr>
        <p:txBody>
          <a:bodyPr>
            <a:normAutofit fontScale="85000" lnSpcReduction="20000"/>
          </a:bodyPr>
          <a:lstStyle/>
          <a:p>
            <a:endParaRPr lang="ru-RU" altLang="en-US" dirty="0"/>
          </a:p>
          <a:p>
            <a:endParaRPr lang="ru-RU" altLang="en-US" dirty="0"/>
          </a:p>
          <a:p>
            <a:pPr algn="ctr"/>
            <a:r>
              <a:rPr lang="ru-RU" altLang="en-US" sz="4800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Продукт </a:t>
            </a:r>
            <a:r>
              <a:rPr lang="ru-RU" altLang="en-US" sz="4800" b="1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проекта: </a:t>
            </a:r>
            <a:endParaRPr lang="ru-RU" altLang="en-US" sz="4800" b="1" dirty="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4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Межпредметная</a:t>
            </a:r>
            <a:r>
              <a:rPr lang="ru-RU" altLang="en-US" sz="4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4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неделя</a:t>
            </a:r>
            <a:endParaRPr lang="ru-RU" altLang="en-US" sz="4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проекта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Образовательные организации </a:t>
            </a:r>
            <a:r>
              <a:rPr lang="ru-RU" altLang="en-US" dirty="0" err="1" smtClean="0">
                <a:latin typeface="Times New Roman" panose="02020603050405020304" charset="0"/>
                <a:cs typeface="Times New Roman" panose="02020603050405020304" charset="0"/>
              </a:rPr>
              <a:t>Тутаевского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муниципального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округа:</a:t>
            </a:r>
            <a:endParaRPr lang="ru-RU" alt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438275" indent="351155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Центр образования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«Левобережная школа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ru-RU" dirty="0"/>
          </a:p>
          <a:p>
            <a:pPr marL="1438275" indent="351155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Центр образования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«Никольский»</a:t>
            </a:r>
            <a:endParaRPr lang="ru-RU" dirty="0"/>
          </a:p>
          <a:p>
            <a:pPr marL="1438275" indent="351155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Центр образования «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Павловский им. А.К. </a:t>
            </a:r>
            <a:r>
              <a:rPr lang="ru-RU" dirty="0" err="1" smtClean="0">
                <a:latin typeface="Times New Roman" panose="02020603050405020304" charset="0"/>
                <a:cs typeface="Times New Roman" panose="02020603050405020304" charset="0"/>
              </a:rPr>
              <a:t>Васильева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ru-RU" dirty="0"/>
          </a:p>
          <a:p>
            <a:pPr marL="1438275" indent="351155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Центр образования «</a:t>
            </a:r>
            <a:r>
              <a:rPr lang="ru-RU" dirty="0" err="1" smtClean="0">
                <a:latin typeface="Times New Roman" panose="02020603050405020304" charset="0"/>
                <a:cs typeface="Times New Roman" panose="02020603050405020304" charset="0"/>
              </a:rPr>
              <a:t>Першинский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438275" indent="351155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Центр образования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«Великосельский»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Заголовок слайда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526677" y="1186292"/>
            <a:ext cx="11535776" cy="212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alt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Идея проекта:</a:t>
            </a: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преодоление фрагментарности педагогического подхода в формировании у обучающихся духовно-нравственных и патриотических ценностей</a:t>
            </a:r>
            <a:endParaRPr lang="ru-RU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26676" y="3200399"/>
            <a:ext cx="11091583" cy="1277471"/>
          </a:xfrm>
        </p:spPr>
        <p:txBody>
          <a:bodyPr>
            <a:normAutofit/>
          </a:bodyPr>
          <a:lstStyle/>
          <a:p>
            <a:pPr algn="just"/>
            <a:r>
              <a:rPr lang="ru-RU" altLang="en-US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r>
              <a:rPr lang="ru-RU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ru-RU" altLang="en-US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единообразить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все материалы, подготовленные для интегрированных занятий</a:t>
            </a:r>
            <a:endParaRPr lang="ru-RU" altLang="en-US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Понедельник</a:t>
            </a:r>
            <a:r>
              <a:rPr lang="ru-RU" alt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ru-RU" altLang="en-US" b="1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«Братских народов союз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вековой»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https://sun9-69.userapi.com/s/v1/if2/oJpdYYIOFkUmDeOTou0oy74FvuK4JGzHIht0IyR9XcMz4vl5D0Xmp-EgCW4sqY9wonsdoWkZvgDNKCWnMpdUAgDn.jpg?quality=95&amp;as=32x24,48x36,72x54,108x81,160x120,240x181,360x271,480x361,540x406,640x482,720x542,1080x813,1280x963,1440x1084,2560x1927&amp;from=bu&amp;u=RNVnrEExv9rJVEydBUGbl9PQM1LvXP4CwcdU-xBA658&amp;cs=36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" y="1286153"/>
            <a:ext cx="3121231" cy="23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s/v1/ig2/hQr9sL6uTVSvo64suRCC3Z4t9B9Q5xvUHE3Nj0rLjXJmzGb0zz7U0jgaQgu9QQ54T4biN2Es3J_AmfwajNdm_O-_.jpg?quality=95&amp;as=32x42,48x64,72x96,108x143,160x213,240x319,360x478,480x638,540x717,640x850,720x956,813x1080&amp;from=bu&amp;u=yEVHRGHU5QPpKGTqoNBcqBg52_YFvkrH_GnuT3phFoM&amp;cs=813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80" y="1286153"/>
            <a:ext cx="3044386" cy="40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.userapi.com/s/v1/ig2/ryGJNe4ixpbB1rgpvOPzVaDtpFBu4zkrfgbRbCfFjjOpwBC9QgraezX9tg8WDvpSP7o_t9G6aq3gjJRi9jnqMUZW.jpg?quality=95&amp;as=32x57,48x85,72x128,108x192,160x284,240x427,360x640,480x853,540x960,640x1138,720x1280,1080x1920,1280x2276,1440x2560&amp;from=bu&amp;u=zZ0t2kZqFxZy0DgB58_T6-oAoum9rhRNc2aZzhg48lE&amp;cs=64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31" y="1286153"/>
            <a:ext cx="2274419" cy="40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2.userapi.com/s/v1/ig2/_uUQviRVmxhdYTBSLPKwEWHBDmr-Oewy1m9ZMcYIREHtMvlgXOtXypxBjRILJIGIPd0Mby01ll_SwZXOUVTPecnM.jpg?quality=95&amp;as=32x43,48x64,72x96,108x144,160x213,240x320,360x480,480x640,540x720,640x853,720x960,1080x1440,1200x1600&amp;from=bu&amp;u=90unfcGXXvpjEnMALBQIE46LY7uLqAgEo91vRRbAInQ&amp;cs=5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15" y="1237129"/>
            <a:ext cx="2433288" cy="32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Понедельник</a:t>
            </a:r>
            <a:r>
              <a:rPr lang="ru-RU" alt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ru-RU" altLang="en-US" b="1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«Братских народов союз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вековой»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https://sun9-69.userapi.com/s/v1/if2/oJpdYYIOFkUmDeOTou0oy74FvuK4JGzHIht0IyR9XcMz4vl5D0Xmp-EgCW4sqY9wonsdoWkZvgDNKCWnMpdUAgDn.jpg?quality=95&amp;as=32x24,48x36,72x54,108x81,160x120,240x181,360x271,480x361,540x406,640x482,720x542,1080x813,1280x963,1440x1084,2560x1927&amp;from=bu&amp;u=RNVnrEExv9rJVEydBUGbl9PQM1LvXP4CwcdU-xBA658&amp;cs=36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153"/>
            <a:ext cx="3121231" cy="23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s/v1/ig2/hQr9sL6uTVSvo64suRCC3Z4t9B9Q5xvUHE3Nj0rLjXJmzGb0zz7U0jgaQgu9QQ54T4biN2Es3J_AmfwajNdm_O-_.jpg?quality=95&amp;as=32x42,48x64,72x96,108x143,160x213,240x319,360x478,480x638,540x717,640x850,720x956,813x1080&amp;from=bu&amp;u=yEVHRGHU5QPpKGTqoNBcqBg52_YFvkrH_GnuT3phFoM&amp;cs=813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31" y="1486908"/>
            <a:ext cx="2883798" cy="38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3.userapi.com/s/v1/if2/wXl19M9ik_skh5bpm_1Mtgy42mcSkk5XBzbOSQTpiAEXthmo4d9wcMqLAwgsOY96WXdjmephHscv0iBZLwR8sY9P.jpg?quality=95&amp;as=32x24,48x36,72x54,108x81,160x120,240x180,360x270,480x360,540x405,640x480,720x540,1080x810,1280x960,1440x1080,2560x1920&amp;from=bu&amp;u=xqQcXNEz5vElwywj1fmgXJdHt5pPR3OGOoIayHdpxfQ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04" y="1134622"/>
            <a:ext cx="3165849" cy="23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2.userapi.com/s/v1/ig2/5ytjED0DjGCQxFKAsV4hrmER-BNlnfWYwIg0oyPDnK4dQo_xz5AuCL1FziiPAfE2RRwKc4xbi2suk7DZ6vs6vdMc.jpg?quality=95&amp;as=32x43,48x64,72x96,108x144,160x213,240x320,360x480,480x640,540x720,640x853,720x960,1080x1440,1280x1707,1440x1920,1920x2560&amp;from=bu&amp;u=UNwUkTRnX_pD8UnZNwWK9zDUGrB6NMX26VyQSvoQ0MM&amp;cs=10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65" y="1486908"/>
            <a:ext cx="2868239" cy="38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Вторник: 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«Когда грохочут пушки, музы не молчат»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3074" name="Picture 2" descr="https://sun9-42.userapi.com/s/v1/ig2/_uUQviRVmxhdYTBSLPKwEWHBDmr-Oewy1m9ZMcYIREHtMvlgXOtXypxBjRILJIGIPd0Mby01ll_SwZXOUVTPecnM.jpg?quality=95&amp;as=32x43,48x64,72x96,108x144,160x213,240x320,360x480,480x640,540x720,640x853,720x960,1080x1440,1200x1600&amp;from=bu&amp;u=90unfcGXXvpjEnMALBQIE46LY7uLqAgEo91vRRbAInQ&amp;cs=5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2" y="1507596"/>
            <a:ext cx="2624908" cy="3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1.userapi.com/s/v1/if2/_CpOvoYjd7xB8MeNyMM2iYZCZpaV9mwPIOCs4-_uMUes-wkCv0enHhDAqfxzCHjxd-BsOwPSDDCTughQn1xJkOLW.jpg?quality=96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34" y="1623605"/>
            <a:ext cx="3875927" cy="29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.userapi.com/s/v1/if2/cqSoRG1oCDhpcYcEhVb-_pNy0ATUxQhgm34myBYfdcH_nOZ2OZGe64X7aGhYDvzx1lA8_p0Y4L__XrzLzGUVw30v.jpg?quality=95&amp;as=32x17,48x25,72x38,108x57,160x85,240x127,360x191,480x254,540x286,640x339,720x382,1080x572,1280x678,1440x763,2534x1343&amp;from=bu&amp;u=8pbjCOovD90Ltyl-pD54ykafVRKn9F-oUhHcRZ3zomA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85" y="1804062"/>
            <a:ext cx="4806668" cy="25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sun9-72.userapi.com/s/v1/if2/2FH4s1fI4jaqy6Ik9X36aRUyLnnM6b84HwhJY8a7QpKMDMj-TpEdK3HhKm1xUIGuhlCLBZinqZflv5qTh79AUWF-.jpg?quality=95&amp;as=32x24,48x36,72x54,108x81,160x120,240x180,360x270,480x360,540x405,640x480,720x540,1080x810,1280x960,1440x1080,2560x1920&amp;from=bu&amp;u=7IvrlVSlmOF76k6lzooJhpZjnmKXpA2kIvwp7j9H8oo&amp;cs=64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9" y="1615470"/>
            <a:ext cx="3524445" cy="26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88829" y="82494"/>
            <a:ext cx="10673624" cy="936276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Вторник:</a:t>
            </a:r>
            <a:r>
              <a:rPr lang="ru-RU" altLang="en-US" b="1" dirty="0" smtClean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«Когда грохочут пушки, музы не молчат»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098" name="Picture 2" descr="https://sun9-33.userapi.com/s/v1/ig2/Bqb0NJrI_WrMJ-TkQW0yEsg0QXEhEOsmpbCgrDibhEzKjbi1G7RKg0WdkgXDFsBps_exfLEX8ySGf3wxcWTDq_pI.jpg?quality=95&amp;as=32x38,48x57,72x86,108x129,160x191,240x287,360x430,480x573,540x645,640x764,720x860,1080x1290,1280x1529,1440x1720,1800x2150&amp;from=bu&amp;u=HWN_q79DE9wR6pSUK76AqGadLH0pl8AEEyTagMxhazI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34" y="1480999"/>
            <a:ext cx="2843119" cy="33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3.userapi.com/s/v1/if2/n8Ko-WFbNdAjMg_HUtx9DZEP_1BLYF1H79rjirlfHwLWgTB2u_2Fi9a9a3qtm_uvGRDLE6Ey3DD35VeKd-EphhKW.jpg?quality=95&amp;as=32x24,48x36,72x54,108x81,160x120,240x181,360x271,480x361,540x406,640x482,720x542,1080x813,1280x963,1440x1084,2560x1927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53" y="1480999"/>
            <a:ext cx="4099563" cy="30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WPS Presentation</Application>
  <PresentationFormat>Широкоэкранный</PresentationFormat>
  <Paragraphs>68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Times New Roman</vt:lpstr>
      <vt:lpstr>Microsoft YaHei</vt:lpstr>
      <vt:lpstr>Arial Unicode MS</vt:lpstr>
      <vt:lpstr>Office Theme</vt:lpstr>
      <vt:lpstr>Межрегиональная научно-практическая конференция, посвященная 85-летию ГАУ ДПО ЯО «Институт развития образования»</vt:lpstr>
      <vt:lpstr>ИНТЕГРИРОВАННОЕ ОБРАЗОВАТЕЛЬНОЕ СОБЫТИЕ  КАК СТРАТЕГИЯ ДУХОВНО-НРАВСТВЕННОГО И ГРАЖДАНСКО-ПАТРИОТИЧЕСКОГО ВОСПИТАНИЯ В УСЛОВИЯХ СЕЛЬСКОЙ ШКОЛЫ</vt:lpstr>
      <vt:lpstr>Заголовок слайда</vt:lpstr>
      <vt:lpstr>Участники проекта</vt:lpstr>
      <vt:lpstr>Заголовок слайда</vt:lpstr>
      <vt:lpstr>Понедельник:  «Братских народов союз вековой»</vt:lpstr>
      <vt:lpstr>Понедельник:  «Братских народов союз вековой»</vt:lpstr>
      <vt:lpstr>Вторник:  «Когда грохочут пушки, музы молчат»</vt:lpstr>
      <vt:lpstr>Вторник:  «Когда грохочут пушки, музы молчат»</vt:lpstr>
      <vt:lpstr>Среда:  «Маленькие герои большой войны»</vt:lpstr>
      <vt:lpstr>Среда:  «Маленькие герои большой войны»</vt:lpstr>
      <vt:lpstr>Четверг:  «Фронт трудовой! Была им вся страна!»</vt:lpstr>
      <vt:lpstr>Четверг:  «Фронт трудовой! Была им вся страна!»</vt:lpstr>
      <vt:lpstr>Пятница:  «Этот день мы приближали как могли»</vt:lpstr>
      <vt:lpstr>Пятница:  «Этот день мы приближали как могли»</vt:lpstr>
      <vt:lpstr>Уровни интеграции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Светлана Смирно�</cp:lastModifiedBy>
  <cp:revision>15</cp:revision>
  <dcterms:created xsi:type="dcterms:W3CDTF">2025-10-27T10:25:00Z</dcterms:created>
  <dcterms:modified xsi:type="dcterms:W3CDTF">2025-10-30T07:17:20Z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1049-12.2.0.21931</vt:lpwstr>
  </property>
  <property fmtid="{D5CDD505-2E9C-101B-9397-08002B2CF9AE}" pid="3" name="ICV">
    <vt:lpwstr>962BF82E45394153B2BD67DB0FA91B45_13</vt:lpwstr>
  </property>
</Properties>
</file>