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70" r:id="rId3"/>
    <p:sldId id="275" r:id="rId4"/>
    <p:sldId id="276" r:id="rId5"/>
    <p:sldId id="277" r:id="rId6"/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71" r:id="rId19"/>
    <p:sldId id="272" r:id="rId20"/>
    <p:sldId id="273" r:id="rId21"/>
    <p:sldId id="274" r:id="rId22"/>
    <p:sldId id="280" r:id="rId23"/>
    <p:sldId id="278" r:id="rId24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5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510" y="102"/>
      </p:cViewPr>
      <p:guideLst>
        <p:guide orient="horz" pos="2160"/>
        <p:guide pos="3854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9" Type="http://schemas.openxmlformats.org/officeDocument/2006/relationships/tableStyles" Target="tableStyles.xml"/><Relationship Id="rId28" Type="http://schemas.openxmlformats.org/officeDocument/2006/relationships/viewProps" Target="viewProps.xml"/><Relationship Id="rId27" Type="http://schemas.openxmlformats.org/officeDocument/2006/relationships/presProps" Target="presProps.xml"/><Relationship Id="rId26" Type="http://schemas.openxmlformats.org/officeDocument/2006/relationships/handoutMaster" Target="handoutMasters/handoutMaster1.xml"/><Relationship Id="rId25" Type="http://schemas.openxmlformats.org/officeDocument/2006/relationships/notesMaster" Target="notesMasters/notesMaster1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 Light" panose="020F0302020204030204" pitchFamily="34" charset="0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4400" b="1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/>
              <a:t>Second level 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750945"/>
            <a:ext cx="9843135" cy="811530"/>
          </a:xfrm>
        </p:spPr>
        <p:txBody>
          <a:bodyPr anchor="b">
            <a:no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 smtClean="0">
              <a:sym typeface="+mn-e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kumimoji="0" lang="en-US" sz="28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  <a:endParaRPr lang="en-US" dirty="0" smtClean="0"/>
          </a:p>
          <a:p>
            <a:pPr lvl="2"/>
            <a:r>
              <a:rPr lang="en-US" dirty="0" smtClean="0"/>
              <a:t>Third level</a:t>
            </a:r>
            <a:endParaRPr lang="en-US" dirty="0"/>
          </a:p>
          <a:p>
            <a:pPr lvl="3"/>
            <a:r>
              <a:rPr lang="en-US" dirty="0" smtClean="0"/>
              <a:t>Fourth level</a:t>
            </a:r>
            <a:endParaRPr lang="en-US" dirty="0"/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Calibri Light" panose="020F0302020204030204" pitchFamily="34" charset="0"/>
          <a:ea typeface="+mj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defRPr sz="2800" b="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700" y="83820"/>
            <a:ext cx="10515600" cy="1500505"/>
          </a:xfrm>
        </p:spPr>
        <p:txBody>
          <a:bodyPr>
            <a:normAutofit fontScale="90000"/>
          </a:bodyPr>
          <a:p>
            <a:r>
              <a:rPr lang="ru-RU" altLang="en-US" sz="3110">
                <a:latin typeface="Times New Roman" panose="02020603050405020304" charset="0"/>
                <a:cs typeface="Times New Roman" panose="02020603050405020304" charset="0"/>
              </a:rPr>
              <a:t>                          Программа педагогического совета</a:t>
            </a:r>
            <a:br>
              <a:rPr lang="ru-RU" altLang="en-US" sz="3110">
                <a:latin typeface="Times New Roman" panose="02020603050405020304" charset="0"/>
                <a:cs typeface="Times New Roman" panose="02020603050405020304" charset="0"/>
              </a:rPr>
            </a:br>
            <a:r>
              <a:rPr lang="ru-RU" altLang="en-US" sz="3110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«От государственных ориентиров к школьной практике: как воспитывать патриотизм и нравственность»</a:t>
            </a:r>
            <a:br>
              <a:rPr lang="ru-RU" altLang="en-US" sz="3110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</a:br>
            <a:endParaRPr lang="ru-RU" altLang="en-US" sz="3110" i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551815" y="1240155"/>
            <a:ext cx="10515600" cy="5207000"/>
          </a:xfrm>
        </p:spPr>
        <p:txBody>
          <a:bodyPr>
            <a:normAutofit fontScale="25000"/>
          </a:bodyPr>
          <a:p>
            <a:r>
              <a:rPr lang="ru-RU"/>
              <a:t>                                                                              </a:t>
            </a:r>
            <a:endParaRPr lang="ru-RU"/>
          </a:p>
          <a:p>
            <a:r>
              <a:rPr lang="ru-RU"/>
              <a:t>                                                                     </a:t>
            </a:r>
            <a:r>
              <a:rPr lang="ru-RU" sz="7200"/>
              <a:t>          </a:t>
            </a:r>
            <a:r>
              <a:rPr lang="ru-RU" sz="9600"/>
              <a:t>  </a:t>
            </a:r>
            <a:r>
              <a:rPr lang="ru-RU" sz="9600" b="1"/>
              <a:t>  </a:t>
            </a:r>
            <a:r>
              <a:rPr lang="ru-RU" sz="9600" b="1"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en-US" altLang="en-US" sz="9600" b="1">
                <a:latin typeface="Times New Roman" panose="02020603050405020304" charset="0"/>
                <a:cs typeface="Times New Roman" panose="02020603050405020304" charset="0"/>
              </a:rPr>
              <a:t>Система</a:t>
            </a:r>
            <a:r>
              <a:rPr lang="en-US" altLang="ru-RU" sz="96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>
                <a:latin typeface="Times New Roman" panose="02020603050405020304" charset="0"/>
                <a:cs typeface="Times New Roman" panose="02020603050405020304" charset="0"/>
              </a:rPr>
              <a:t>работы</a:t>
            </a:r>
            <a:r>
              <a:rPr lang="en-US" altLang="ru-RU" sz="96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>
                <a:latin typeface="Times New Roman" panose="02020603050405020304" charset="0"/>
                <a:cs typeface="Times New Roman" panose="02020603050405020304" charset="0"/>
              </a:rPr>
              <a:t>на</a:t>
            </a:r>
            <a:r>
              <a:rPr lang="en-US" altLang="ru-RU" sz="96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>
                <a:latin typeface="Times New Roman" panose="02020603050405020304" charset="0"/>
                <a:cs typeface="Times New Roman" panose="02020603050405020304" charset="0"/>
              </a:rPr>
              <a:t>Педагогическом</a:t>
            </a:r>
            <a:r>
              <a:rPr lang="en-US" altLang="ru-RU" sz="96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>
                <a:latin typeface="Times New Roman" panose="02020603050405020304" charset="0"/>
                <a:cs typeface="Times New Roman" panose="02020603050405020304" charset="0"/>
              </a:rPr>
              <a:t>совете</a:t>
            </a:r>
            <a:endParaRPr lang="en-US" altLang="ru-RU" sz="9600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1.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Вступительное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слово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директора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Левобережной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школы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МЛ</a:t>
            </a:r>
            <a:r>
              <a:rPr lang="en-US" altLang="ru-RU" sz="9600" b="1" i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  <a:r>
              <a:rPr lang="en-US" altLang="en-US" sz="9600" b="1" i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Новиковой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(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о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признании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МОУ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Левобережная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школа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базовой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площадкой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)</a:t>
            </a:r>
            <a:endParaRPr lang="en-US" altLang="ru-RU" sz="9600" b="1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1.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«Ожидания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и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реальность»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(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итоги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анкетирования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обучающихся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5-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го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класса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на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предмет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воспитан</a:t>
            </a:r>
            <a:r>
              <a:rPr lang="ru-RU" altLang="en-US" sz="9600" b="1" i="1">
                <a:latin typeface="Times New Roman" panose="02020603050405020304" charset="0"/>
                <a:cs typeface="Times New Roman" panose="02020603050405020304" charset="0"/>
              </a:rPr>
              <a:t>ности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в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детях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патриотических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и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духовно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-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нравственных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ценностей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)   </a:t>
            </a:r>
            <a:r>
              <a:rPr lang="en-US" altLang="en-US" sz="9600" b="1" i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С</a:t>
            </a:r>
            <a:r>
              <a:rPr lang="en-US" altLang="ru-RU" sz="9600" b="1" i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  <a:r>
              <a:rPr lang="en-US" altLang="en-US" sz="9600" b="1" i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К</a:t>
            </a:r>
            <a:r>
              <a:rPr lang="en-US" altLang="ru-RU" sz="9600" b="1" i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  <a:r>
              <a:rPr lang="en-US" altLang="en-US" sz="9600" b="1" i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Смирнова</a:t>
            </a:r>
            <a:endParaRPr lang="en-US" altLang="ru-RU" sz="9600" b="1" i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2.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«Собственный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подход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к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«прочтению»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содержания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учебных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заданий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в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рамках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той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или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иной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учебной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темы»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 (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анализ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представленных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модифицированных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заданий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по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разным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предметам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)   </a:t>
            </a:r>
            <a:r>
              <a:rPr lang="en-US" altLang="en-US" sz="9600" b="1" i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С</a:t>
            </a:r>
            <a:r>
              <a:rPr lang="en-US" altLang="ru-RU" sz="9600" b="1" i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  <a:r>
              <a:rPr lang="en-US" altLang="en-US" sz="9600" b="1" i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К</a:t>
            </a:r>
            <a:r>
              <a:rPr lang="en-US" altLang="ru-RU" sz="9600" b="1" i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  <a:r>
              <a:rPr lang="en-US" altLang="en-US" sz="9600" b="1" i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Смирнова</a:t>
            </a:r>
            <a:r>
              <a:rPr lang="en-US" altLang="ru-RU" sz="9600" b="1" i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9600" b="1" i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Н</a:t>
            </a:r>
            <a:r>
              <a:rPr lang="en-US" altLang="ru-RU" sz="9600" b="1" i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  <a:r>
              <a:rPr lang="en-US" altLang="en-US" sz="9600" b="1" i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В</a:t>
            </a:r>
            <a:r>
              <a:rPr lang="en-US" altLang="ru-RU" sz="9600" b="1" i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  <a:r>
              <a:rPr lang="en-US" altLang="en-US" sz="9600" b="1" i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Киселёва</a:t>
            </a:r>
            <a:r>
              <a:rPr lang="en-US" altLang="ru-RU" sz="9600" b="1" i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)</a:t>
            </a:r>
            <a:endParaRPr lang="en-US" altLang="ru-RU" sz="9600" b="1" i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3.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Мастер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-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класс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«Работа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с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текстом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и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лексикой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через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призму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нравственных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категорий»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en-US" altLang="en-US" sz="9600" b="1" i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Н</a:t>
            </a:r>
            <a:r>
              <a:rPr lang="en-US" altLang="ru-RU" sz="9600" b="1" i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  <a:r>
              <a:rPr lang="en-US" altLang="en-US" sz="9600" b="1" i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В</a:t>
            </a:r>
            <a:r>
              <a:rPr lang="en-US" altLang="ru-RU" sz="9600" b="1" i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  <a:r>
              <a:rPr lang="en-US" altLang="en-US" sz="9600" b="1" i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Киселёва</a:t>
            </a:r>
            <a:endParaRPr lang="en-US" altLang="ru-RU" sz="9600" b="1" i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4.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Принятие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резолюции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Педагогического</a:t>
            </a:r>
            <a:r>
              <a:rPr lang="en-US" altLang="ru-RU" sz="96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9600" b="1" i="1">
                <a:latin typeface="Times New Roman" panose="02020603050405020304" charset="0"/>
                <a:cs typeface="Times New Roman" panose="02020603050405020304" charset="0"/>
              </a:rPr>
              <a:t>совета</a:t>
            </a:r>
            <a:endParaRPr lang="en-US" altLang="ru-RU" sz="9600" i="1"/>
          </a:p>
          <a:p>
            <a:endParaRPr lang="en-US" altLang="en-US" sz="9600" i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794385"/>
          </a:xfrm>
        </p:spPr>
        <p:txBody>
          <a:bodyPr/>
          <a:p>
            <a:r>
              <a:rPr lang="ru-RU" altLang="en-US" sz="40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      Результаты анкетирования (17 учащихся)</a:t>
            </a:r>
            <a:endParaRPr lang="ru-RU" altLang="en-US" sz="4000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47700" y="1052830"/>
            <a:ext cx="10515600" cy="5124450"/>
          </a:xfrm>
        </p:spPr>
        <p:txBody>
          <a:bodyPr/>
          <a:p>
            <a:endParaRPr lang="ru-RU" altLang="en-US"/>
          </a:p>
          <a:p>
            <a:r>
              <a:rPr lang="ru-RU" altLang="en-US" sz="3200" b="1">
                <a:latin typeface="Times New Roman" panose="02020603050405020304" charset="0"/>
                <a:cs typeface="Times New Roman" panose="02020603050405020304" charset="0"/>
              </a:rPr>
              <a:t>            12.  Мне нравится помогать другим.</a:t>
            </a:r>
            <a:endParaRPr lang="ru-RU" altLang="en-US" sz="3200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>
                <a:latin typeface="Times New Roman" panose="02020603050405020304" charset="0"/>
                <a:cs typeface="Times New Roman" panose="02020603050405020304" charset="0"/>
              </a:rPr>
              <a:t>            </a:t>
            </a:r>
            <a:endParaRPr lang="ru-RU" altLang="en-US" sz="3200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>
                <a:latin typeface="Times New Roman" panose="02020603050405020304" charset="0"/>
                <a:cs typeface="Times New Roman" panose="02020603050405020304" charset="0"/>
              </a:rPr>
              <a:t>          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ru-RU" altLang="en-US" sz="3200" b="1" i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4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- всегда                    4 чел.</a:t>
            </a:r>
            <a:endParaRPr lang="ru-RU" altLang="en-US" sz="3200" b="1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           </a:t>
            </a:r>
            <a:r>
              <a:rPr lang="ru-RU" altLang="en-US" sz="3200" b="1" i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3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- почти всегда        8 чел.</a:t>
            </a:r>
            <a:endParaRPr lang="ru-RU" altLang="en-US" sz="3200" b="1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           </a:t>
            </a:r>
            <a:r>
              <a:rPr lang="ru-RU" altLang="en-US" sz="3200" b="1" i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2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- иногда                   2 чел.</a:t>
            </a:r>
            <a:endParaRPr lang="ru-RU" altLang="en-US" sz="3200" b="1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           </a:t>
            </a:r>
            <a:r>
              <a:rPr lang="ru-RU" altLang="en-US" sz="3200" b="1" i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1 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- очень редко           2 чел.</a:t>
            </a:r>
            <a:endParaRPr lang="ru-RU" altLang="en-US" sz="3200" b="1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          </a:t>
            </a:r>
            <a:r>
              <a:rPr lang="ru-RU" altLang="en-US" sz="3200" b="1" i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0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- никогда                  1 чел.</a:t>
            </a:r>
            <a:endParaRPr lang="ru-RU" altLang="en-US" sz="3200" b="1" i="1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046480"/>
          </a:xfrm>
        </p:spPr>
        <p:txBody>
          <a:bodyPr/>
          <a:p>
            <a:r>
              <a:rPr lang="ru-RU" altLang="en-US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   </a:t>
            </a:r>
            <a:r>
              <a:rPr lang="ru-RU" altLang="en-US" sz="40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 Результаты анкетирования (17 учащихся)</a:t>
            </a:r>
            <a:endParaRPr lang="ru-RU" altLang="en-US" sz="4000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47700" y="1414780"/>
            <a:ext cx="10515600" cy="4762500"/>
          </a:xfrm>
        </p:spPr>
        <p:txBody>
          <a:bodyPr/>
          <a:p>
            <a:r>
              <a:rPr lang="ru-RU" altLang="en-US" sz="3200" b="1"/>
              <a:t>        </a:t>
            </a:r>
            <a:r>
              <a:rPr lang="ru-RU" altLang="en-US" sz="3200" b="1">
                <a:latin typeface="Times New Roman" panose="02020603050405020304" charset="0"/>
                <a:cs typeface="Times New Roman" panose="02020603050405020304" charset="0"/>
              </a:rPr>
              <a:t>16. Переживаю неприятности других, как свои.</a:t>
            </a:r>
            <a:endParaRPr lang="ru-RU" altLang="en-US" sz="3200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>
                <a:latin typeface="Times New Roman" panose="02020603050405020304" charset="0"/>
                <a:cs typeface="Times New Roman" panose="02020603050405020304" charset="0"/>
              </a:rPr>
              <a:t>         </a:t>
            </a:r>
            <a:endParaRPr lang="ru-RU" altLang="en-US" sz="3200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>
                <a:latin typeface="Times New Roman" panose="02020603050405020304" charset="0"/>
                <a:cs typeface="Times New Roman" panose="02020603050405020304" charset="0"/>
              </a:rPr>
              <a:t>       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ru-RU" altLang="en-US" sz="32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4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- всегда                        3 чел.</a:t>
            </a:r>
            <a:endParaRPr lang="ru-RU" altLang="en-US" sz="3200" b="1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       </a:t>
            </a:r>
            <a:r>
              <a:rPr lang="ru-RU" altLang="en-US" sz="32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3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- почти всегда           4 чел.</a:t>
            </a:r>
            <a:endParaRPr lang="ru-RU" altLang="en-US" sz="3200" b="1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       </a:t>
            </a:r>
            <a:r>
              <a:rPr lang="ru-RU" altLang="en-US" sz="32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2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- иногда                       4 чел.</a:t>
            </a:r>
            <a:endParaRPr lang="ru-RU" altLang="en-US" sz="3200" b="1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       </a:t>
            </a:r>
            <a:r>
              <a:rPr lang="ru-RU" altLang="en-US" sz="32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1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- очень редко              1 чел.</a:t>
            </a:r>
            <a:endParaRPr lang="ru-RU" altLang="en-US" sz="3200" b="1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      </a:t>
            </a:r>
            <a:r>
              <a:rPr lang="ru-RU" altLang="en-US" sz="32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 0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- никогда                     </a:t>
            </a:r>
            <a:r>
              <a:rPr lang="ru-RU" altLang="en-US" sz="32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5 чел.</a:t>
            </a:r>
            <a:endParaRPr lang="ru-RU" altLang="en-US" sz="3200" b="1" i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ru-RU" altLang="en-US" sz="3200" b="1" i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055370"/>
          </a:xfrm>
        </p:spPr>
        <p:txBody>
          <a:bodyPr>
            <a:normAutofit/>
          </a:bodyPr>
          <a:p>
            <a:r>
              <a:rPr lang="ru-RU" altLang="en-US" sz="3555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       Результаты анкетирования (17 учащихся)</a:t>
            </a:r>
            <a:endParaRPr lang="ru-RU" altLang="en-US" sz="3555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47700" y="1442085"/>
            <a:ext cx="10515600" cy="4735195"/>
          </a:xfrm>
        </p:spPr>
        <p:txBody>
          <a:bodyPr/>
          <a:p>
            <a:r>
              <a:rPr lang="ru-RU" altLang="en-US" sz="3200" b="1">
                <a:latin typeface="Times New Roman" panose="02020603050405020304" charset="0"/>
                <a:cs typeface="Times New Roman" panose="02020603050405020304" charset="0"/>
              </a:rPr>
              <a:t>          20.  Стараюсь защищать тех, кого обижают.</a:t>
            </a:r>
            <a:endParaRPr lang="ru-RU" altLang="en-US" sz="3200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>
                <a:latin typeface="Times New Roman" panose="02020603050405020304" charset="0"/>
                <a:cs typeface="Times New Roman" panose="02020603050405020304" charset="0"/>
              </a:rPr>
              <a:t>           </a:t>
            </a:r>
            <a:endParaRPr lang="ru-RU" altLang="en-US" sz="3200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>
                <a:latin typeface="Times New Roman" panose="02020603050405020304" charset="0"/>
                <a:cs typeface="Times New Roman" panose="02020603050405020304" charset="0"/>
              </a:rPr>
              <a:t>          </a:t>
            </a:r>
            <a:r>
              <a:rPr lang="ru-RU" altLang="en-US" sz="32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 4 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- всегда                          5 чел.</a:t>
            </a:r>
            <a:endParaRPr lang="ru-RU" altLang="en-US" sz="3200" b="1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          </a:t>
            </a:r>
            <a:r>
              <a:rPr lang="ru-RU" altLang="en-US" sz="32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3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- почти всегда              5 чел.</a:t>
            </a:r>
            <a:endParaRPr lang="ru-RU" altLang="en-US" sz="3200" b="1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         </a:t>
            </a:r>
            <a:r>
              <a:rPr lang="ru-RU" altLang="en-US" sz="32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 2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- иногда                         3  чел.</a:t>
            </a:r>
            <a:endParaRPr lang="ru-RU" altLang="en-US" sz="3200" b="1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          </a:t>
            </a:r>
            <a:r>
              <a:rPr lang="ru-RU" altLang="en-US" sz="32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1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- очень редко               </a:t>
            </a:r>
            <a:r>
              <a:rPr lang="ru-RU" altLang="en-US" sz="32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 4 чел.</a:t>
            </a:r>
            <a:endParaRPr lang="ru-RU" altLang="en-US" sz="3200" b="1" i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         </a:t>
            </a:r>
            <a:r>
              <a:rPr lang="ru-RU" altLang="en-US" sz="32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 0 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- никогда                       ---------------</a:t>
            </a:r>
            <a:endParaRPr lang="ru-RU" altLang="en-US" sz="3200" b="1" i="1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700" y="0"/>
            <a:ext cx="10515600" cy="1325563"/>
          </a:xfrm>
        </p:spPr>
        <p:txBody>
          <a:bodyPr/>
          <a:p>
            <a:r>
              <a:rPr lang="ru-RU" altLang="en-US" sz="32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  Результаты анкетирования (17 учащихся)</a:t>
            </a:r>
            <a:endParaRPr lang="ru-RU" altLang="en-US" sz="3200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47700" y="1485265"/>
            <a:ext cx="10515600" cy="4692015"/>
          </a:xfrm>
        </p:spPr>
        <p:txBody>
          <a:bodyPr/>
          <a:p>
            <a:r>
              <a:rPr lang="ru-RU" altLang="en-US" sz="3200" b="1">
                <a:latin typeface="Times New Roman" panose="02020603050405020304" charset="0"/>
                <a:cs typeface="Times New Roman" panose="02020603050405020304" charset="0"/>
              </a:rPr>
              <a:t>   7. Я становлюсь упрямым, когда уверен, что я прав.</a:t>
            </a:r>
            <a:endParaRPr lang="ru-RU" altLang="en-US" sz="3200" b="1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ru-RU" altLang="en-US" sz="3200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>
                <a:latin typeface="Times New Roman" panose="02020603050405020304" charset="0"/>
                <a:cs typeface="Times New Roman" panose="02020603050405020304" charset="0"/>
              </a:rPr>
              <a:t>     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ru-RU" altLang="en-US" sz="32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4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- всегда                               3 чел.</a:t>
            </a:r>
            <a:endParaRPr lang="ru-RU" altLang="en-US" sz="3200" b="1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      </a:t>
            </a:r>
            <a:r>
              <a:rPr lang="ru-RU" altLang="en-US" sz="32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3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- почти всегда                  2 чел.</a:t>
            </a:r>
            <a:endParaRPr lang="ru-RU" altLang="en-US" sz="3200" b="1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      </a:t>
            </a:r>
            <a:r>
              <a:rPr lang="ru-RU" altLang="en-US" sz="32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2 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- иногда                             4 чел.</a:t>
            </a:r>
            <a:endParaRPr lang="ru-RU" altLang="en-US" sz="3200" b="1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      </a:t>
            </a:r>
            <a:r>
              <a:rPr lang="ru-RU" altLang="en-US" sz="32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1 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- очень редко                    6 чел.</a:t>
            </a:r>
            <a:endParaRPr lang="ru-RU" altLang="en-US" sz="3200" b="1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      </a:t>
            </a:r>
            <a:r>
              <a:rPr lang="ru-RU" altLang="en-US" sz="32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0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- никогда                           2 чел.</a:t>
            </a:r>
            <a:endParaRPr lang="ru-RU" altLang="en-US" sz="3200" b="1" i="1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ru-RU" altLang="en-US" sz="3555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        Результаты анкетирования (17 учащихся)</a:t>
            </a:r>
            <a:endParaRPr lang="ru-RU" altLang="en-US" sz="3555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47700" y="1520190"/>
            <a:ext cx="10515600" cy="4657090"/>
          </a:xfrm>
        </p:spPr>
        <p:txBody>
          <a:bodyPr/>
          <a:p>
            <a:r>
              <a:rPr lang="ru-RU" altLang="en-US" sz="3200" b="1">
                <a:latin typeface="Times New Roman" panose="02020603050405020304" charset="0"/>
                <a:cs typeface="Times New Roman" panose="02020603050405020304" charset="0"/>
              </a:rPr>
              <a:t>       9. Стараюсь поступать так, чтобы меня хвалили окружающие.</a:t>
            </a:r>
            <a:endParaRPr lang="ru-RU" altLang="en-US" sz="3200" b="1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ru-RU" altLang="en-US" sz="3200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>
                <a:latin typeface="Times New Roman" panose="02020603050405020304" charset="0"/>
                <a:cs typeface="Times New Roman" panose="02020603050405020304" charset="0"/>
              </a:rPr>
              <a:t>          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ru-RU" altLang="en-US" sz="32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4 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- всегда                            -------------------</a:t>
            </a:r>
            <a:endParaRPr lang="ru-RU" altLang="en-US" sz="3200" b="1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         </a:t>
            </a:r>
            <a:r>
              <a:rPr lang="ru-RU" altLang="en-US" sz="32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 3 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- почти всегда               </a:t>
            </a:r>
            <a:r>
              <a:rPr lang="ru-RU" altLang="en-US" sz="32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9 чел.</a:t>
            </a:r>
            <a:endParaRPr lang="ru-RU" altLang="en-US" sz="3200" b="1" i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         </a:t>
            </a:r>
            <a:r>
              <a:rPr lang="ru-RU" altLang="en-US" sz="32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 2 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- иногда                          2 чел.</a:t>
            </a:r>
            <a:endParaRPr lang="ru-RU" altLang="en-US" sz="3200" b="1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          </a:t>
            </a:r>
            <a:r>
              <a:rPr lang="ru-RU" altLang="en-US" sz="32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1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- очень редко                 4 чел.</a:t>
            </a:r>
            <a:endParaRPr lang="ru-RU" altLang="en-US" sz="3200" b="1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          </a:t>
            </a:r>
            <a:r>
              <a:rPr lang="ru-RU" altLang="en-US" sz="32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0 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- никогда                        2 чел.</a:t>
            </a:r>
            <a:endParaRPr lang="ru-RU" altLang="en-US" sz="3200" b="1" i="1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107440"/>
          </a:xfrm>
        </p:spPr>
        <p:txBody>
          <a:bodyPr>
            <a:normAutofit/>
          </a:bodyPr>
          <a:p>
            <a:r>
              <a:rPr lang="ru-RU" altLang="en-US" sz="3555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          Результаты анкетирования (17 учащихся)</a:t>
            </a:r>
            <a:endParaRPr lang="ru-RU" altLang="en-US" sz="3555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47700" y="1365885"/>
            <a:ext cx="10515600" cy="4811395"/>
          </a:xfrm>
        </p:spPr>
        <p:txBody>
          <a:bodyPr/>
          <a:p>
            <a:r>
              <a:rPr lang="ru-RU" altLang="en-US" sz="3200" b="1">
                <a:latin typeface="Times New Roman" panose="02020603050405020304" charset="0"/>
                <a:cs typeface="Times New Roman" panose="02020603050405020304" charset="0"/>
              </a:rPr>
              <a:t>        14. Если мне не нравятся люди, я не буду с ними общаться.</a:t>
            </a:r>
            <a:endParaRPr lang="ru-RU" altLang="en-US" sz="3200" b="1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ru-RU" altLang="en-US" sz="3200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>
                <a:latin typeface="Times New Roman" panose="02020603050405020304" charset="0"/>
                <a:cs typeface="Times New Roman" panose="02020603050405020304" charset="0"/>
              </a:rPr>
              <a:t>        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ru-RU" altLang="en-US" sz="32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4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- всегда                             </a:t>
            </a:r>
            <a:r>
              <a:rPr lang="ru-RU" altLang="en-US" sz="32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 4 чел.</a:t>
            </a:r>
            <a:endParaRPr lang="ru-RU" altLang="en-US" sz="3200" b="1" i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        </a:t>
            </a:r>
            <a:r>
              <a:rPr lang="ru-RU" altLang="en-US" sz="32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3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- почти всегда                  1 чел.</a:t>
            </a:r>
            <a:endParaRPr lang="ru-RU" altLang="en-US" sz="3200" b="1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        </a:t>
            </a:r>
            <a:r>
              <a:rPr lang="ru-RU" altLang="en-US" sz="32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2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- иногда                             3 чел.</a:t>
            </a:r>
            <a:endParaRPr lang="ru-RU" altLang="en-US" sz="3200" b="1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        </a:t>
            </a:r>
            <a:r>
              <a:rPr lang="ru-RU" altLang="en-US" sz="32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1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- очень редко                     5 чел.</a:t>
            </a:r>
            <a:endParaRPr lang="ru-RU" altLang="en-US" sz="3200" b="1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        </a:t>
            </a:r>
            <a:r>
              <a:rPr lang="ru-RU" altLang="en-US" sz="32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0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- никогда                           4 чел.</a:t>
            </a:r>
            <a:endParaRPr lang="ru-RU" altLang="en-US" sz="3200" b="1" i="1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116330"/>
          </a:xfrm>
        </p:spPr>
        <p:txBody>
          <a:bodyPr>
            <a:normAutofit/>
          </a:bodyPr>
          <a:p>
            <a:pPr algn="l"/>
            <a:r>
              <a:rPr lang="ru-RU" altLang="en-US" sz="3555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            Результаты анкетирования (17 учащихся)</a:t>
            </a:r>
            <a:endParaRPr lang="ru-RU" altLang="en-US" sz="3555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47700" y="1374775"/>
            <a:ext cx="10515600" cy="4802505"/>
          </a:xfrm>
        </p:spPr>
        <p:txBody>
          <a:bodyPr>
            <a:normAutofit lnSpcReduction="10000"/>
          </a:bodyPr>
          <a:p>
            <a:r>
              <a:rPr lang="ru-RU" altLang="en-US" sz="3200" b="1">
                <a:latin typeface="Times New Roman" panose="02020603050405020304" charset="0"/>
                <a:cs typeface="Times New Roman" panose="02020603050405020304" charset="0"/>
              </a:rPr>
              <a:t>   18. Стараюсь доказать свою правоту, даже если с моим мнением не согласны окружающие.</a:t>
            </a:r>
            <a:endParaRPr lang="ru-RU" altLang="en-US" sz="3200" b="1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ru-RU" altLang="en-US" sz="3200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>
                <a:latin typeface="Times New Roman" panose="02020603050405020304" charset="0"/>
                <a:cs typeface="Times New Roman" panose="02020603050405020304" charset="0"/>
              </a:rPr>
              <a:t>             </a:t>
            </a:r>
            <a:r>
              <a:rPr lang="ru-RU" altLang="en-US" sz="32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4 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- всегда                          1 чел.</a:t>
            </a:r>
            <a:endParaRPr lang="ru-RU" altLang="en-US" sz="3200" b="1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           </a:t>
            </a:r>
            <a:r>
              <a:rPr lang="ru-RU" altLang="en-US" sz="32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 3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- почти всегда              </a:t>
            </a:r>
            <a:r>
              <a:rPr lang="ru-RU" altLang="en-US" sz="32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5 чел.</a:t>
            </a:r>
            <a:endParaRPr lang="ru-RU" altLang="en-US" sz="3200" b="1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           </a:t>
            </a:r>
            <a:r>
              <a:rPr lang="ru-RU" altLang="en-US" sz="32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 2 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- иногда                         2 чел.</a:t>
            </a:r>
            <a:endParaRPr lang="ru-RU" altLang="en-US" sz="3200" b="1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            </a:t>
            </a:r>
            <a:r>
              <a:rPr lang="ru-RU" altLang="en-US" sz="32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1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- очень редко                 3 чел.</a:t>
            </a:r>
            <a:endParaRPr lang="ru-RU" altLang="en-US" sz="3200" b="1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           </a:t>
            </a:r>
            <a:r>
              <a:rPr lang="ru-RU" altLang="en-US" sz="32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 0 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- никогда                        6 чел.</a:t>
            </a:r>
            <a:endParaRPr lang="ru-RU" altLang="en-US" sz="3200" b="1" i="1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932815"/>
          </a:xfrm>
        </p:spPr>
        <p:txBody>
          <a:bodyPr/>
          <a:p>
            <a:r>
              <a:rPr lang="ru-RU" altLang="en-US" sz="32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  Конструктор модификации заданий</a:t>
            </a:r>
            <a:endParaRPr lang="ru-RU" altLang="en-US" sz="3200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47700" y="1092200"/>
            <a:ext cx="10515600" cy="5608955"/>
          </a:xfrm>
        </p:spPr>
        <p:txBody>
          <a:bodyPr/>
          <a:p>
            <a:r>
              <a:rPr lang="ru-RU" altLang="en-US" b="1">
                <a:latin typeface="Times New Roman" panose="02020603050405020304" charset="0"/>
                <a:cs typeface="Times New Roman" panose="02020603050405020304" charset="0"/>
              </a:rPr>
              <a:t>1. «Пример из прошлого»</a:t>
            </a:r>
            <a:endParaRPr lang="ru-RU" altLang="en-US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b="1">
                <a:latin typeface="Times New Roman" panose="02020603050405020304" charset="0"/>
                <a:cs typeface="Times New Roman" panose="02020603050405020304" charset="0"/>
              </a:rPr>
              <a:t>2. «Персонализация»</a:t>
            </a:r>
            <a:endParaRPr lang="ru-RU" altLang="en-US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b="1">
                <a:latin typeface="Times New Roman" panose="02020603050405020304" charset="0"/>
                <a:cs typeface="Times New Roman" panose="02020603050405020304" charset="0"/>
              </a:rPr>
              <a:t>3. «Связь с малой родиной»</a:t>
            </a:r>
            <a:endParaRPr lang="ru-RU" altLang="en-US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b="1">
                <a:latin typeface="Times New Roman" panose="02020603050405020304" charset="0"/>
                <a:cs typeface="Times New Roman" panose="02020603050405020304" charset="0"/>
              </a:rPr>
              <a:t>4.  « Ценностный вопрос»</a:t>
            </a:r>
            <a:endParaRPr lang="ru-RU" altLang="en-US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b="1">
                <a:latin typeface="Times New Roman" panose="02020603050405020304" charset="0"/>
                <a:cs typeface="Times New Roman" panose="02020603050405020304" charset="0"/>
              </a:rPr>
              <a:t>5. «Проекция на современность»</a:t>
            </a:r>
            <a:endParaRPr lang="ru-RU" altLang="en-US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b="1">
                <a:latin typeface="Times New Roman" panose="02020603050405020304" charset="0"/>
                <a:cs typeface="Times New Roman" panose="02020603050405020304" charset="0"/>
              </a:rPr>
              <a:t>6. «Этимологический или историко-культурный куомментарий»</a:t>
            </a:r>
            <a:endParaRPr lang="ru-RU" altLang="en-US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b="1">
                <a:latin typeface="Times New Roman" panose="02020603050405020304" charset="0"/>
                <a:cs typeface="Times New Roman" panose="02020603050405020304" charset="0"/>
              </a:rPr>
              <a:t>7. «Дилемма»</a:t>
            </a:r>
            <a:endParaRPr lang="ru-RU" altLang="en-US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b="1">
                <a:latin typeface="Times New Roman" panose="02020603050405020304" charset="0"/>
                <a:cs typeface="Times New Roman" panose="02020603050405020304" charset="0"/>
              </a:rPr>
              <a:t>8. «Связь с искусством»</a:t>
            </a:r>
            <a:endParaRPr lang="ru-RU" altLang="en-US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b="1">
                <a:latin typeface="Times New Roman" panose="02020603050405020304" charset="0"/>
                <a:cs typeface="Times New Roman" panose="02020603050405020304" charset="0"/>
              </a:rPr>
              <a:t>9. «Письмо из прошлого или будущего»</a:t>
            </a:r>
            <a:endParaRPr lang="ru-RU" altLang="en-US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b="1">
                <a:latin typeface="Times New Roman" panose="02020603050405020304" charset="0"/>
                <a:cs typeface="Times New Roman" panose="02020603050405020304" charset="0"/>
              </a:rPr>
              <a:t>10. «Создание правил/ кодекса»</a:t>
            </a:r>
            <a:endParaRPr lang="ru-RU" altLang="en-US" b="1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968375"/>
          </a:xfrm>
        </p:spPr>
        <p:txBody>
          <a:bodyPr/>
          <a:p>
            <a:r>
              <a:rPr lang="ru-RU" altLang="en-US" sz="40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Конструктор модификации заданий</a:t>
            </a:r>
            <a:endParaRPr lang="ru-RU" altLang="en-US" sz="4000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47700" y="1117600"/>
            <a:ext cx="10515600" cy="5059680"/>
          </a:xfrm>
        </p:spPr>
        <p:txBody>
          <a:bodyPr/>
          <a:p>
            <a:r>
              <a:rPr lang="ru-RU" altLang="en-US" b="1">
                <a:latin typeface="Times New Roman" panose="02020603050405020304" charset="0"/>
                <a:cs typeface="Times New Roman" panose="02020603050405020304" charset="0"/>
              </a:rPr>
              <a:t>11. «Местный герой/ местный пример»</a:t>
            </a:r>
            <a:endParaRPr lang="ru-RU" altLang="en-US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b="1">
                <a:latin typeface="Times New Roman" panose="02020603050405020304" charset="0"/>
                <a:cs typeface="Times New Roman" panose="02020603050405020304" charset="0"/>
              </a:rPr>
              <a:t>12. «от знания к действию»</a:t>
            </a:r>
            <a:endParaRPr lang="ru-RU" altLang="en-US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b="1">
                <a:latin typeface="Times New Roman" panose="02020603050405020304" charset="0"/>
                <a:cs typeface="Times New Roman" panose="02020603050405020304" charset="0"/>
              </a:rPr>
              <a:t>13. «Культурный код и символы»</a:t>
            </a:r>
            <a:endParaRPr lang="ru-RU" altLang="en-US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b="1">
                <a:latin typeface="Times New Roman" panose="02020603050405020304" charset="0"/>
                <a:cs typeface="Times New Roman" panose="02020603050405020304" charset="0"/>
              </a:rPr>
              <a:t>14. «Личностное присвоение»</a:t>
            </a:r>
            <a:endParaRPr lang="ru-RU" altLang="en-US" b="1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700" y="127000"/>
            <a:ext cx="10515600" cy="1457325"/>
          </a:xfrm>
        </p:spPr>
        <p:txBody>
          <a:bodyPr>
            <a:normAutofit fontScale="90000"/>
          </a:bodyPr>
          <a:p>
            <a:br>
              <a:rPr lang="ru-RU" altLang="en-US" sz="355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</a:br>
            <a:r>
              <a:rPr lang="ru-RU" altLang="en-US" sz="355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            Модификация заданий  -</a:t>
            </a:r>
            <a:r>
              <a:rPr lang="ru-RU" altLang="en-US" sz="3555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br>
              <a:rPr lang="ru-RU" altLang="en-US" sz="3555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</a:br>
            <a:r>
              <a:rPr lang="ru-RU" altLang="en-US" sz="3555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              </a:t>
            </a:r>
            <a:r>
              <a:rPr lang="ru-RU" altLang="en-US" sz="4445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 плюсы и минусы</a:t>
            </a:r>
            <a:br>
              <a:rPr lang="ru-RU" altLang="en-US" sz="4445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</a:br>
            <a:endParaRPr lang="ru-RU" altLang="en-US" sz="4445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47700" y="1398270"/>
            <a:ext cx="10515600" cy="5810250"/>
          </a:xfrm>
        </p:spPr>
        <p:txBody>
          <a:bodyPr>
            <a:noAutofit/>
          </a:bodyPr>
          <a:p>
            <a:pPr algn="just"/>
            <a:r>
              <a:rPr lang="ru-RU" altLang="en-US" sz="2700" b="1" i="1">
                <a:latin typeface="Times New Roman" panose="02020603050405020304" charset="0"/>
                <a:cs typeface="Times New Roman" panose="02020603050405020304" charset="0"/>
              </a:rPr>
              <a:t>1. Представьте себе, что вы - Афанасий Никитин. Какой вклад вы внесли в географию?  </a:t>
            </a:r>
            <a:r>
              <a:rPr lang="ru-RU" altLang="en-US" sz="27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(Историческая память)</a:t>
            </a:r>
            <a:r>
              <a:rPr lang="ru-RU" altLang="en-US" sz="2700" b="1" i="1"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ru-RU" altLang="en-US" sz="27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(география)</a:t>
            </a:r>
            <a:endParaRPr lang="ru-RU" altLang="en-US" sz="2700" b="1" i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r>
              <a:rPr lang="ru-RU" altLang="en-US" sz="2700" b="1" i="1">
                <a:latin typeface="Times New Roman" panose="02020603050405020304" charset="0"/>
                <a:cs typeface="Times New Roman" panose="02020603050405020304" charset="0"/>
              </a:rPr>
              <a:t>2. </a:t>
            </a:r>
            <a:r>
              <a:rPr lang="en-US" altLang="en-US" sz="2700" b="1" i="1">
                <a:latin typeface="Times New Roman" panose="02020603050405020304" charset="0"/>
                <a:cs typeface="Times New Roman" panose="02020603050405020304" charset="0"/>
              </a:rPr>
              <a:t>Байкал</a:t>
            </a:r>
            <a:r>
              <a:rPr lang="en-US" altLang="ru-RU" sz="2700" b="1" i="1">
                <a:latin typeface="Times New Roman" panose="02020603050405020304" charset="0"/>
                <a:cs typeface="Times New Roman" panose="02020603050405020304" charset="0"/>
              </a:rPr>
              <a:t> – </a:t>
            </a:r>
            <a:r>
              <a:rPr lang="en-US" altLang="en-US" sz="2700" b="1" i="1">
                <a:latin typeface="Times New Roman" panose="02020603050405020304" charset="0"/>
                <a:cs typeface="Times New Roman" panose="02020603050405020304" charset="0"/>
              </a:rPr>
              <a:t>одно</a:t>
            </a:r>
            <a:r>
              <a:rPr lang="en-US" altLang="ru-RU" sz="27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latin typeface="Times New Roman" panose="02020603050405020304" charset="0"/>
                <a:cs typeface="Times New Roman" panose="02020603050405020304" charset="0"/>
              </a:rPr>
              <a:t>из</a:t>
            </a:r>
            <a:r>
              <a:rPr lang="en-US" altLang="ru-RU" sz="27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latin typeface="Times New Roman" panose="02020603050405020304" charset="0"/>
                <a:cs typeface="Times New Roman" panose="02020603050405020304" charset="0"/>
              </a:rPr>
              <a:t>красивых</a:t>
            </a:r>
            <a:r>
              <a:rPr lang="en-US" altLang="ru-RU" sz="27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latin typeface="Times New Roman" panose="02020603050405020304" charset="0"/>
                <a:cs typeface="Times New Roman" panose="02020603050405020304" charset="0"/>
              </a:rPr>
              <a:t>мест</a:t>
            </a:r>
            <a:r>
              <a:rPr lang="en-US" altLang="ru-RU" sz="2700" b="1" i="1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700" b="1" i="1">
                <a:latin typeface="Times New Roman" panose="02020603050405020304" charset="0"/>
                <a:cs typeface="Times New Roman" panose="02020603050405020304" charset="0"/>
              </a:rPr>
              <a:t>самое</a:t>
            </a:r>
            <a:r>
              <a:rPr lang="en-US" altLang="ru-RU" sz="27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latin typeface="Times New Roman" panose="02020603050405020304" charset="0"/>
                <a:cs typeface="Times New Roman" panose="02020603050405020304" charset="0"/>
              </a:rPr>
              <a:t>обширное</a:t>
            </a:r>
            <a:r>
              <a:rPr lang="en-US" altLang="ru-RU" sz="27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latin typeface="Times New Roman" panose="02020603050405020304" charset="0"/>
                <a:cs typeface="Times New Roman" panose="02020603050405020304" charset="0"/>
              </a:rPr>
              <a:t>озеро</a:t>
            </a:r>
            <a:r>
              <a:rPr lang="en-US" altLang="ru-RU" sz="2700" b="1" i="1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700" b="1" i="1">
                <a:latin typeface="Times New Roman" panose="02020603050405020304" charset="0"/>
                <a:cs typeface="Times New Roman" panose="02020603050405020304" charset="0"/>
              </a:rPr>
              <a:t>содержащее</a:t>
            </a:r>
            <a:r>
              <a:rPr lang="en-US" altLang="ru-RU" sz="27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latin typeface="Times New Roman" panose="02020603050405020304" charset="0"/>
                <a:cs typeface="Times New Roman" panose="02020603050405020304" charset="0"/>
              </a:rPr>
              <a:t>большую</a:t>
            </a:r>
            <a:r>
              <a:rPr lang="en-US" altLang="ru-RU" sz="27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latin typeface="Times New Roman" panose="02020603050405020304" charset="0"/>
                <a:cs typeface="Times New Roman" panose="02020603050405020304" charset="0"/>
              </a:rPr>
              <a:t>часть</a:t>
            </a:r>
            <a:r>
              <a:rPr lang="en-US" altLang="ru-RU" sz="27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latin typeface="Times New Roman" panose="02020603050405020304" charset="0"/>
                <a:cs typeface="Times New Roman" panose="02020603050405020304" charset="0"/>
              </a:rPr>
              <a:t>запасов</a:t>
            </a:r>
            <a:r>
              <a:rPr lang="en-US" altLang="ru-RU" sz="27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latin typeface="Times New Roman" panose="02020603050405020304" charset="0"/>
                <a:cs typeface="Times New Roman" panose="02020603050405020304" charset="0"/>
              </a:rPr>
              <a:t>питьевой</a:t>
            </a:r>
            <a:r>
              <a:rPr lang="en-US" altLang="ru-RU" sz="27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latin typeface="Times New Roman" panose="02020603050405020304" charset="0"/>
                <a:cs typeface="Times New Roman" panose="02020603050405020304" charset="0"/>
              </a:rPr>
              <a:t>воды</a:t>
            </a:r>
            <a:r>
              <a:rPr lang="en-US" altLang="ru-RU" sz="27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latin typeface="Times New Roman" panose="02020603050405020304" charset="0"/>
                <a:cs typeface="Times New Roman" panose="02020603050405020304" charset="0"/>
              </a:rPr>
              <a:t>России</a:t>
            </a:r>
            <a:r>
              <a:rPr lang="en-US" altLang="ru-RU" sz="2700" b="1" i="1">
                <a:latin typeface="Times New Roman" panose="02020603050405020304" charset="0"/>
                <a:cs typeface="Times New Roman" panose="02020603050405020304" charset="0"/>
              </a:rPr>
              <a:t>. </a:t>
            </a:r>
            <a:r>
              <a:rPr lang="en-US" altLang="en-US" sz="2700" b="1" i="1">
                <a:latin typeface="Times New Roman" panose="02020603050405020304" charset="0"/>
                <a:cs typeface="Times New Roman" panose="02020603050405020304" charset="0"/>
              </a:rPr>
              <a:t>Что</a:t>
            </a:r>
            <a:r>
              <a:rPr lang="en-US" altLang="ru-RU" sz="27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latin typeface="Times New Roman" panose="02020603050405020304" charset="0"/>
                <a:cs typeface="Times New Roman" panose="02020603050405020304" charset="0"/>
              </a:rPr>
              <a:t>мы</a:t>
            </a:r>
            <a:r>
              <a:rPr lang="en-US" altLang="ru-RU" sz="27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latin typeface="Times New Roman" panose="02020603050405020304" charset="0"/>
                <a:cs typeface="Times New Roman" panose="02020603050405020304" charset="0"/>
              </a:rPr>
              <a:t>можем</a:t>
            </a:r>
            <a:r>
              <a:rPr lang="en-US" altLang="ru-RU" sz="27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latin typeface="Times New Roman" panose="02020603050405020304" charset="0"/>
                <a:cs typeface="Times New Roman" panose="02020603050405020304" charset="0"/>
              </a:rPr>
              <a:t>сделать</a:t>
            </a:r>
            <a:r>
              <a:rPr lang="en-US" altLang="ru-RU" sz="27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latin typeface="Times New Roman" panose="02020603050405020304" charset="0"/>
                <a:cs typeface="Times New Roman" panose="02020603050405020304" charset="0"/>
              </a:rPr>
              <a:t>для</a:t>
            </a:r>
            <a:r>
              <a:rPr lang="en-US" altLang="ru-RU" sz="27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latin typeface="Times New Roman" panose="02020603050405020304" charset="0"/>
                <a:cs typeface="Times New Roman" panose="02020603050405020304" charset="0"/>
              </a:rPr>
              <a:t>сохранения</a:t>
            </a:r>
            <a:r>
              <a:rPr lang="en-US" altLang="ru-RU" sz="27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latin typeface="Times New Roman" panose="02020603050405020304" charset="0"/>
                <a:cs typeface="Times New Roman" panose="02020603050405020304" charset="0"/>
              </a:rPr>
              <a:t>такого</a:t>
            </a:r>
            <a:r>
              <a:rPr lang="en-US" altLang="ru-RU" sz="27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latin typeface="Times New Roman" panose="02020603050405020304" charset="0"/>
                <a:cs typeface="Times New Roman" panose="02020603050405020304" charset="0"/>
              </a:rPr>
              <a:t>богатства</a:t>
            </a:r>
            <a:r>
              <a:rPr lang="en-US" altLang="ru-RU" sz="2700" b="1" i="1">
                <a:latin typeface="Times New Roman" panose="02020603050405020304" charset="0"/>
                <a:cs typeface="Times New Roman" panose="02020603050405020304" charset="0"/>
              </a:rPr>
              <a:t>? </a:t>
            </a:r>
            <a:r>
              <a:rPr lang="ru-RU" altLang="en-US" sz="27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ru-RU" altLang="en-US" sz="27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(Осознание своей принадлежности к большой стране) </a:t>
            </a:r>
            <a:r>
              <a:rPr lang="ru-RU" altLang="en-US" sz="27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ru-RU" altLang="en-US" sz="27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(география)</a:t>
            </a:r>
            <a:endParaRPr lang="ru-RU" altLang="en-US" sz="2700" b="1" i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r>
              <a:rPr lang="ru-RU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3. </a:t>
            </a:r>
            <a:r>
              <a:rPr lang="en-US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Среди</a:t>
            </a:r>
            <a:r>
              <a:rPr lang="en-US" altLang="ru-RU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полей</a:t>
            </a:r>
            <a:r>
              <a:rPr lang="en-US" altLang="ru-RU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в</a:t>
            </a:r>
            <a:r>
              <a:rPr lang="en-US" altLang="ru-RU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окружении</a:t>
            </a:r>
            <a:r>
              <a:rPr lang="en-US" altLang="ru-RU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лесов</a:t>
            </a:r>
            <a:r>
              <a:rPr lang="en-US" altLang="ru-RU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на</a:t>
            </a:r>
            <a:r>
              <a:rPr lang="en-US" altLang="ru-RU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холмистых</a:t>
            </a:r>
            <a:r>
              <a:rPr lang="en-US" altLang="ru-RU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берегах</a:t>
            </a:r>
            <a:r>
              <a:rPr lang="en-US" altLang="ru-RU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ru-RU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л</a:t>
            </a:r>
            <a:r>
              <a:rPr lang="en-US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юди</a:t>
            </a:r>
            <a:r>
              <a:rPr lang="en-US" altLang="ru-RU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ставили</a:t>
            </a:r>
            <a:r>
              <a:rPr lang="en-US" altLang="ru-RU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свои</a:t>
            </a:r>
            <a:r>
              <a:rPr lang="en-US" altLang="ru-RU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жилища</a:t>
            </a:r>
            <a:r>
              <a:rPr lang="ru-RU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.</a:t>
            </a:r>
            <a:r>
              <a:rPr lang="en-US" altLang="ru-RU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ru-RU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О</a:t>
            </a:r>
            <a:r>
              <a:rPr lang="en-US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пишите</a:t>
            </a:r>
            <a:r>
              <a:rPr lang="ru-RU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,</a:t>
            </a:r>
            <a:r>
              <a:rPr lang="en-US" altLang="ru-RU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в</a:t>
            </a:r>
            <a:r>
              <a:rPr lang="en-US" altLang="ru-RU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каких</a:t>
            </a:r>
            <a:r>
              <a:rPr lang="en-US" altLang="ru-RU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условиях</a:t>
            </a:r>
            <a:r>
              <a:rPr lang="en-US" altLang="ru-RU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было</a:t>
            </a:r>
            <a:r>
              <a:rPr lang="en-US" altLang="ru-RU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заложено</a:t>
            </a:r>
            <a:r>
              <a:rPr lang="en-US" altLang="ru-RU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основание</a:t>
            </a:r>
            <a:r>
              <a:rPr lang="en-US" altLang="ru-RU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нашего</a:t>
            </a:r>
            <a:r>
              <a:rPr lang="en-US" altLang="ru-RU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города</a:t>
            </a:r>
            <a:r>
              <a:rPr lang="en-US" altLang="ru-RU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? </a:t>
            </a:r>
            <a:r>
              <a:rPr lang="en-US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Где</a:t>
            </a:r>
            <a:r>
              <a:rPr lang="en-US" altLang="ru-RU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оно</a:t>
            </a:r>
            <a:r>
              <a:rPr lang="en-US" altLang="ru-RU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находится</a:t>
            </a:r>
            <a:r>
              <a:rPr lang="en-US" altLang="ru-RU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и</a:t>
            </a:r>
            <a:r>
              <a:rPr lang="en-US" altLang="ru-RU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какие</a:t>
            </a:r>
            <a:r>
              <a:rPr lang="en-US" altLang="ru-RU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постройки</a:t>
            </a:r>
            <a:r>
              <a:rPr lang="en-US" altLang="ru-RU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были</a:t>
            </a:r>
            <a:r>
              <a:rPr lang="en-US" altLang="ru-RU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возведены</a:t>
            </a:r>
            <a:r>
              <a:rPr lang="ru-RU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? </a:t>
            </a:r>
            <a:r>
              <a:rPr lang="en-US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Если</a:t>
            </a:r>
            <a:r>
              <a:rPr lang="en-US" altLang="ru-RU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бы</a:t>
            </a:r>
            <a:r>
              <a:rPr lang="en-US" altLang="ru-RU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вам</a:t>
            </a:r>
            <a:r>
              <a:rPr lang="en-US" altLang="ru-RU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предложили</a:t>
            </a:r>
            <a:r>
              <a:rPr lang="en-US" altLang="ru-RU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провести</a:t>
            </a:r>
            <a:r>
              <a:rPr lang="en-US" altLang="ru-RU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экскурсию</a:t>
            </a:r>
            <a:r>
              <a:rPr lang="en-US" altLang="ru-RU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для</a:t>
            </a:r>
            <a:r>
              <a:rPr lang="en-US" altLang="ru-RU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гостей</a:t>
            </a:r>
            <a:r>
              <a:rPr lang="en-US" altLang="ru-RU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города</a:t>
            </a:r>
            <a:r>
              <a:rPr lang="en-US" altLang="ru-RU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куда</a:t>
            </a:r>
            <a:r>
              <a:rPr lang="en-US" altLang="ru-RU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вы</a:t>
            </a:r>
            <a:r>
              <a:rPr lang="en-US" altLang="ru-RU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поведёте</a:t>
            </a:r>
            <a:r>
              <a:rPr lang="en-US" altLang="ru-RU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их</a:t>
            </a:r>
            <a:r>
              <a:rPr lang="en-US" altLang="ru-RU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в</a:t>
            </a:r>
            <a:r>
              <a:rPr lang="en-US" altLang="ru-RU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первую</a:t>
            </a:r>
            <a:r>
              <a:rPr lang="en-US" altLang="ru-RU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очередь</a:t>
            </a:r>
            <a:r>
              <a:rPr lang="en-US" altLang="ru-RU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и</a:t>
            </a:r>
            <a:r>
              <a:rPr lang="en-US" altLang="ru-RU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почему</a:t>
            </a:r>
            <a:r>
              <a:rPr lang="en-US" altLang="ru-RU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?</a:t>
            </a:r>
            <a:r>
              <a:rPr lang="ru-RU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ru-RU" altLang="en-US" sz="27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(Любовь к малой родине)</a:t>
            </a:r>
            <a:r>
              <a:rPr lang="ru-RU" altLang="en-US" sz="27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ru-RU" altLang="en-US" sz="27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(изобразительное искусство)</a:t>
            </a:r>
            <a:endParaRPr lang="en-US" altLang="ru-RU" sz="2700" b="1" i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endParaRPr lang="en-US" altLang="ru-RU" sz="2700" b="1" i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238250"/>
          </a:xfrm>
        </p:spPr>
        <p:txBody>
          <a:bodyPr>
            <a:normAutofit fontScale="90000"/>
          </a:bodyPr>
          <a:p>
            <a:r>
              <a:rPr lang="ru-RU" altLang="en-US" sz="40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  </a:t>
            </a:r>
            <a:r>
              <a:rPr lang="ru-RU" altLang="en-US" sz="32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Указ президента Российской Федерации</a:t>
            </a:r>
            <a:br>
              <a:rPr lang="ru-RU" altLang="en-US" sz="32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</a:br>
            <a:r>
              <a:rPr lang="ru-RU" altLang="en-US" sz="32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   </a:t>
            </a:r>
            <a:r>
              <a:rPr lang="ru-RU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Об утверждении Основ государственной политики по сохранению и укреплению традиционных</a:t>
            </a:r>
            <a:br>
              <a:rPr lang="ru-RU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</a:br>
            <a:r>
              <a:rPr lang="ru-RU" altLang="en-US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           российских духовно-нравственных ценностей  от 9 ноября 2022 года</a:t>
            </a:r>
            <a:endParaRPr lang="ru-RU" altLang="en-US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126365" y="1497330"/>
            <a:ext cx="11854815" cy="5275580"/>
          </a:xfrm>
        </p:spPr>
        <p:txBody>
          <a:bodyPr>
            <a:noAutofit/>
          </a:bodyPr>
          <a:p>
            <a:pPr algn="just">
              <a:lnSpc>
                <a:spcPct val="150000"/>
              </a:lnSpc>
            </a:pPr>
            <a:r>
              <a:rPr lang="ru-RU" altLang="en-US" sz="2100" i="1">
                <a:latin typeface="Times New Roman" panose="02020603050405020304" charset="0"/>
                <a:cs typeface="Times New Roman" panose="02020603050405020304" charset="0"/>
              </a:rPr>
              <a:t>п</a:t>
            </a:r>
            <a:r>
              <a:rPr lang="ru-RU" altLang="en-US" sz="2300" i="1">
                <a:latin typeface="Times New Roman" panose="02020603050405020304" charset="0"/>
                <a:cs typeface="Times New Roman" panose="02020603050405020304" charset="0"/>
              </a:rPr>
              <a:t>.4 </a:t>
            </a:r>
            <a:r>
              <a:rPr lang="ru-RU" altLang="en-US" sz="2300" b="1" i="1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Традиционные ценности</a:t>
            </a:r>
            <a:r>
              <a:rPr lang="ru-RU" altLang="en-US" sz="2300" i="1">
                <a:latin typeface="Times New Roman" panose="02020603050405020304" charset="0"/>
                <a:cs typeface="Times New Roman" panose="02020603050405020304" charset="0"/>
              </a:rPr>
              <a:t> - это </a:t>
            </a:r>
            <a:r>
              <a:rPr lang="ru-RU" altLang="en-US" sz="23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нравственные ориентиры</a:t>
            </a:r>
            <a:r>
              <a:rPr lang="ru-RU" altLang="en-US" sz="2300" i="1">
                <a:latin typeface="Times New Roman" panose="02020603050405020304" charset="0"/>
                <a:cs typeface="Times New Roman" panose="02020603050405020304" charset="0"/>
              </a:rPr>
              <a:t>, формирующие мировоззрение граждан России, передаваемые от поколения к поколению, лежащие в основе общероссийской гражданской идентичности и единого культурного пространства страны, укрепление гражданского единства.</a:t>
            </a:r>
            <a:endParaRPr lang="ru-RU" altLang="en-US" sz="2300" i="1">
              <a:latin typeface="Times New Roman" panose="02020603050405020304" charset="0"/>
              <a:cs typeface="Times New Roman" panose="02020603050405020304" charset="0"/>
            </a:endParaRPr>
          </a:p>
          <a:p>
            <a:pPr algn="just">
              <a:lnSpc>
                <a:spcPct val="150000"/>
              </a:lnSpc>
            </a:pPr>
            <a:r>
              <a:rPr lang="ru-RU" altLang="en-US" sz="2300" i="1">
                <a:latin typeface="Times New Roman" panose="02020603050405020304" charset="0"/>
                <a:cs typeface="Times New Roman" panose="02020603050405020304" charset="0"/>
              </a:rPr>
              <a:t>п.5 К </a:t>
            </a:r>
            <a:r>
              <a:rPr lang="ru-RU" altLang="en-US" sz="2300" b="1" i="1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традиционным ценностям</a:t>
            </a:r>
            <a:r>
              <a:rPr lang="ru-RU" altLang="en-US" sz="2300" i="1">
                <a:latin typeface="Times New Roman" panose="02020603050405020304" charset="0"/>
                <a:cs typeface="Times New Roman" panose="02020603050405020304" charset="0"/>
              </a:rPr>
              <a:t> относятся жизнь, достоинство, права и свободы человека, </a:t>
            </a:r>
            <a:r>
              <a:rPr lang="ru-RU" altLang="en-US" sz="23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патриотизм</a:t>
            </a:r>
            <a:r>
              <a:rPr lang="ru-RU" altLang="en-US" sz="2300" i="1">
                <a:latin typeface="Times New Roman" panose="02020603050405020304" charset="0"/>
                <a:cs typeface="Times New Roman" panose="02020603050405020304" charset="0"/>
              </a:rPr>
              <a:t>, гражданственность, служение Отечеству и ответственность за его судьбу, </a:t>
            </a:r>
            <a:r>
              <a:rPr lang="ru-RU" altLang="en-US" sz="23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высокие нравственные идеалы</a:t>
            </a:r>
            <a:r>
              <a:rPr lang="ru-RU" altLang="en-US" sz="2300" i="1">
                <a:latin typeface="Times New Roman" panose="02020603050405020304" charset="0"/>
                <a:cs typeface="Times New Roman" panose="02020603050405020304" charset="0"/>
              </a:rPr>
              <a:t>, крепкая семья, созидательный труд, </a:t>
            </a:r>
            <a:r>
              <a:rPr lang="ru-RU" altLang="en-US" sz="23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приоритет духовного над материальным</a:t>
            </a:r>
            <a:r>
              <a:rPr lang="ru-RU" altLang="en-US" sz="2300" i="1">
                <a:latin typeface="Times New Roman" panose="02020603050405020304" charset="0"/>
                <a:cs typeface="Times New Roman" panose="02020603050405020304" charset="0"/>
              </a:rPr>
              <a:t>, гуманизм, милосердие, справедливость, коллективизм, взаимопомощь и взаимоуважение, историческая память и преемственность поколений, единство народов России.</a:t>
            </a:r>
            <a:endParaRPr lang="ru-RU" altLang="en-US" sz="2300" i="1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58445"/>
            <a:ext cx="10515600" cy="1325563"/>
          </a:xfrm>
        </p:spPr>
        <p:txBody>
          <a:bodyPr>
            <a:normAutofit/>
          </a:bodyPr>
          <a:p>
            <a:r>
              <a:rPr lang="ru-RU" altLang="en-US" sz="355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       Модификация заданий -</a:t>
            </a:r>
            <a:br>
              <a:rPr lang="ru-RU" altLang="en-US" sz="355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</a:br>
            <a:r>
              <a:rPr lang="ru-RU" altLang="en-US" sz="3555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            </a:t>
            </a:r>
            <a:r>
              <a:rPr lang="ru-RU" altLang="en-US" sz="40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плюсы и минусы</a:t>
            </a:r>
            <a:endParaRPr lang="ru-RU" altLang="en-US" sz="4000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47700" y="1416050"/>
            <a:ext cx="10515600" cy="5267325"/>
          </a:xfrm>
        </p:spPr>
        <p:txBody>
          <a:bodyPr/>
          <a:p>
            <a:pPr algn="just"/>
            <a:r>
              <a:rPr lang="ru-RU" altLang="en-US" b="1" i="1">
                <a:latin typeface="Times New Roman" panose="02020603050405020304" charset="0"/>
                <a:cs typeface="Times New Roman" panose="02020603050405020304" charset="0"/>
              </a:rPr>
              <a:t>4. </a:t>
            </a:r>
            <a:r>
              <a:rPr lang="en-US" altLang="en-US" b="1" i="1">
                <a:latin typeface="Times New Roman" panose="02020603050405020304" charset="0"/>
                <a:cs typeface="Times New Roman" panose="02020603050405020304" charset="0"/>
              </a:rPr>
              <a:t>Разыграйте</a:t>
            </a:r>
            <a:r>
              <a:rPr lang="en-US" altLang="ru-RU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b="1" i="1">
                <a:latin typeface="Times New Roman" panose="02020603050405020304" charset="0"/>
                <a:cs typeface="Times New Roman" panose="02020603050405020304" charset="0"/>
              </a:rPr>
              <a:t>песню</a:t>
            </a:r>
            <a:r>
              <a:rPr lang="en-US" altLang="ru-RU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b="1" i="1">
                <a:latin typeface="Times New Roman" panose="02020603050405020304" charset="0"/>
                <a:cs typeface="Times New Roman" panose="02020603050405020304" charset="0"/>
              </a:rPr>
              <a:t>«</a:t>
            </a:r>
            <a:r>
              <a:rPr lang="en-US" altLang="en-US" b="1" i="1">
                <a:latin typeface="Times New Roman" panose="02020603050405020304" charset="0"/>
                <a:cs typeface="Times New Roman" panose="02020603050405020304" charset="0"/>
              </a:rPr>
              <a:t>Во</a:t>
            </a:r>
            <a:r>
              <a:rPr lang="en-US" altLang="ru-RU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b="1" i="1">
                <a:latin typeface="Times New Roman" panose="02020603050405020304" charset="0"/>
                <a:cs typeface="Times New Roman" panose="02020603050405020304" charset="0"/>
              </a:rPr>
              <a:t>поле</a:t>
            </a:r>
            <a:r>
              <a:rPr lang="en-US" altLang="ru-RU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b="1" i="1">
                <a:latin typeface="Times New Roman" panose="02020603050405020304" charset="0"/>
                <a:cs typeface="Times New Roman" panose="02020603050405020304" charset="0"/>
              </a:rPr>
              <a:t>берёза</a:t>
            </a:r>
            <a:r>
              <a:rPr lang="en-US" altLang="ru-RU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b="1" i="1">
                <a:latin typeface="Times New Roman" panose="02020603050405020304" charset="0"/>
                <a:cs typeface="Times New Roman" panose="02020603050405020304" charset="0"/>
              </a:rPr>
              <a:t>стояла</a:t>
            </a:r>
            <a:r>
              <a:rPr lang="en-US" altLang="en-US" b="1" i="1">
                <a:latin typeface="Times New Roman" panose="02020603050405020304" charset="0"/>
                <a:cs typeface="Times New Roman" panose="02020603050405020304" charset="0"/>
              </a:rPr>
              <a:t>»</a:t>
            </a:r>
            <a:r>
              <a:rPr lang="en-US" altLang="ru-RU" b="1" i="1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b="1" i="1">
                <a:latin typeface="Times New Roman" panose="02020603050405020304" charset="0"/>
                <a:cs typeface="Times New Roman" panose="02020603050405020304" charset="0"/>
              </a:rPr>
              <a:t>сочетая</a:t>
            </a:r>
            <a:r>
              <a:rPr lang="en-US" altLang="ru-RU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b="1" i="1">
                <a:latin typeface="Times New Roman" panose="02020603050405020304" charset="0"/>
                <a:cs typeface="Times New Roman" panose="02020603050405020304" charset="0"/>
              </a:rPr>
              <a:t>пение</a:t>
            </a:r>
            <a:r>
              <a:rPr lang="en-US" altLang="ru-RU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b="1" i="1">
                <a:latin typeface="Times New Roman" panose="02020603050405020304" charset="0"/>
                <a:cs typeface="Times New Roman" panose="02020603050405020304" charset="0"/>
              </a:rPr>
              <a:t>с</a:t>
            </a:r>
            <a:r>
              <a:rPr lang="en-US" altLang="ru-RU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b="1" i="1">
                <a:latin typeface="Times New Roman" panose="02020603050405020304" charset="0"/>
                <a:cs typeface="Times New Roman" panose="02020603050405020304" charset="0"/>
              </a:rPr>
              <a:t>выразительными</a:t>
            </a:r>
            <a:r>
              <a:rPr lang="en-US" altLang="ru-RU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b="1" i="1">
                <a:latin typeface="Times New Roman" panose="02020603050405020304" charset="0"/>
                <a:cs typeface="Times New Roman" panose="02020603050405020304" charset="0"/>
              </a:rPr>
              <a:t>движениями</a:t>
            </a:r>
            <a:r>
              <a:rPr lang="en-US" altLang="ru-RU" b="1" i="1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b="1" i="1">
                <a:latin typeface="Times New Roman" panose="02020603050405020304" charset="0"/>
                <a:cs typeface="Times New Roman" panose="02020603050405020304" charset="0"/>
              </a:rPr>
              <a:t>инсценировкой</a:t>
            </a:r>
            <a:r>
              <a:rPr lang="en-US" altLang="ru-RU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b="1" i="1">
                <a:latin typeface="Times New Roman" panose="02020603050405020304" charset="0"/>
                <a:cs typeface="Times New Roman" panose="02020603050405020304" charset="0"/>
              </a:rPr>
              <a:t>сюжета</a:t>
            </a:r>
            <a:r>
              <a:rPr lang="en-US" altLang="ru-RU" b="1" i="1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lang="en-US" altLang="en-US" b="1" i="1">
                <a:latin typeface="Times New Roman" panose="02020603050405020304" charset="0"/>
                <a:cs typeface="Times New Roman" panose="02020603050405020304" charset="0"/>
              </a:rPr>
              <a:t>инструментальным</a:t>
            </a:r>
            <a:r>
              <a:rPr lang="en-US" altLang="ru-RU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en-US" b="1" i="1">
                <a:latin typeface="Times New Roman" panose="02020603050405020304" charset="0"/>
                <a:cs typeface="Times New Roman" panose="02020603050405020304" charset="0"/>
              </a:rPr>
              <a:t>сопровождением</a:t>
            </a:r>
            <a:r>
              <a:rPr lang="en-US" altLang="ru-RU" b="1" i="1">
                <a:latin typeface="Times New Roman" panose="02020603050405020304" charset="0"/>
                <a:cs typeface="Times New Roman" panose="02020603050405020304" charset="0"/>
              </a:rPr>
              <a:t>.</a:t>
            </a:r>
            <a:r>
              <a:rPr lang="ru-RU" altLang="en-US" b="1" i="1">
                <a:latin typeface="Times New Roman" panose="02020603050405020304" charset="0"/>
                <a:cs typeface="Times New Roman" panose="02020603050405020304" charset="0"/>
              </a:rPr>
              <a:t>  </a:t>
            </a:r>
            <a:r>
              <a:rPr lang="ru-RU" altLang="en-US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(Историческая память) (музыка)</a:t>
            </a:r>
            <a:endParaRPr lang="ru-RU" altLang="en-US" b="1" i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r>
              <a:rPr lang="ru-RU" altLang="en-US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5. Прочитайте отрывок из книги «Путешествия в Новую Гвинею» русского путешественника и учёного Миклухо-Маклая, который исследовал жизнь, обычаи и традиции папуасов - древнего населения Новой Гвинеи. Назовите сельскохозяйственные культуры и орудия труда, упомянутые в тексте. А какие орудия труда используете вы в своём огороде? Какие культуры сажаете? Нарисуйте их. Какие предметы быта и старины есть в вашем школьном музее? </a:t>
            </a:r>
            <a:r>
              <a:rPr lang="ru-RU" altLang="en-US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(Историческая память)  (история)</a:t>
            </a:r>
            <a:endParaRPr lang="ru-RU" altLang="en-US" b="1" i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graphicFrame>
        <p:nvGraphicFramePr>
          <p:cNvPr id="4" name="Таблица 3"/>
          <p:cNvGraphicFramePr/>
          <p:nvPr/>
        </p:nvGraphicFramePr>
        <p:xfrm>
          <a:off x="3824288" y="3177540"/>
          <a:ext cx="4543425" cy="361950"/>
        </p:xfrm>
        <a:graphic>
          <a:graphicData uri="http://schemas.openxmlformats.org/drawingml/2006/table">
            <a:tbl>
              <a:tblPr/>
              <a:tblGrid>
                <a:gridCol w="4543425"/>
              </a:tblGrid>
              <a:tr h="194310"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ru-RU" altLang="en-US" sz="1100" b="1">
                          <a:latin typeface="Times New Roman" panose="02020603050405020304"/>
                          <a:ea typeface="Times New Roman" panose="02020603050405020304"/>
                        </a:rPr>
                        <a:t>      </a:t>
                      </a:r>
                      <a:endParaRPr lang="ru-RU" altLang="en-US" sz="1100" b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0">
                <a:tc>
                  <a:txBody>
                    <a:bodyPr/>
                    <a:p>
                      <a:pPr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ru-RU" altLang="en-US" sz="1100" b="1">
                        <a:solidFill>
                          <a:srgbClr val="212529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ru-RU" altLang="en-US" sz="3555">
                <a:latin typeface="Times New Roman" panose="02020603050405020304" charset="0"/>
                <a:cs typeface="Times New Roman" panose="02020603050405020304" charset="0"/>
              </a:rPr>
              <a:t>                         Модификация заданий - </a:t>
            </a:r>
            <a:br>
              <a:rPr lang="ru-RU" altLang="en-US" sz="3555">
                <a:latin typeface="Times New Roman" panose="02020603050405020304" charset="0"/>
                <a:cs typeface="Times New Roman" panose="02020603050405020304" charset="0"/>
              </a:rPr>
            </a:br>
            <a:r>
              <a:rPr lang="ru-RU" altLang="en-US" sz="3555">
                <a:latin typeface="Times New Roman" panose="02020603050405020304" charset="0"/>
                <a:cs typeface="Times New Roman" panose="02020603050405020304" charset="0"/>
              </a:rPr>
              <a:t>                               </a:t>
            </a:r>
            <a:r>
              <a:rPr lang="ru-RU" altLang="en-US" sz="3555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 плюсы и минусы</a:t>
            </a:r>
            <a:endParaRPr lang="ru-RU" altLang="en-US" sz="3555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6. Как развитие увеличительных приборов повлияло на развитие биологии? </a:t>
            </a:r>
            <a:r>
              <a:rPr lang="ru-RU" altLang="en-US" sz="32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(Экологическая ценность: понимание важности детального изучения живой природы)  (биология)</a:t>
            </a:r>
            <a:endParaRPr lang="ru-RU" altLang="en-US" sz="3200" b="1" i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7. Прочитайте и озаглавьте текст. Объясните, как лингвистика помогает человеку в жизни? </a:t>
            </a:r>
            <a:r>
              <a:rPr lang="ru-RU" altLang="en-US" sz="32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(Богатство русского языка)    (русский язык)</a:t>
            </a:r>
            <a:endParaRPr lang="ru-RU" altLang="en-US" sz="3200" b="1" i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      Резолюция Педагогического совета</a:t>
            </a:r>
            <a:endParaRPr lang="ru-RU" altLang="en-US" sz="40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algn="just"/>
            <a:r>
              <a:rPr lang="ru-RU" altLang="en-US">
                <a:latin typeface="Times New Roman" panose="02020603050405020304" charset="0"/>
                <a:cs typeface="Times New Roman" panose="02020603050405020304" charset="0"/>
              </a:rPr>
              <a:t>1. Принять к сведению информацию, представленную в материалах Педагогического совета.</a:t>
            </a:r>
            <a:endParaRPr lang="ru-RU" altLang="en-US"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r>
              <a:rPr lang="ru-RU" altLang="en-US">
                <a:latin typeface="Times New Roman" panose="02020603050405020304" charset="0"/>
                <a:cs typeface="Times New Roman" panose="02020603050405020304" charset="0"/>
              </a:rPr>
              <a:t>2. Скорректировать дополнительные задания к учебному материалу на разных предметах.</a:t>
            </a:r>
            <a:endParaRPr lang="ru-RU" altLang="en-US"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r>
              <a:rPr lang="ru-RU" altLang="en-US">
                <a:latin typeface="Times New Roman" panose="02020603050405020304" charset="0"/>
                <a:cs typeface="Times New Roman" panose="02020603050405020304" charset="0"/>
              </a:rPr>
              <a:t>3. Представить систему дополнительных заданий по темам программ 5 класса для занесения их в Банк заданий, определяющих </a:t>
            </a:r>
            <a:r>
              <a:rPr lang="ru-RU" altLang="en-US" i="1">
                <a:latin typeface="Times New Roman" panose="02020603050405020304" charset="0"/>
                <a:cs typeface="Times New Roman" panose="02020603050405020304" charset="0"/>
              </a:rPr>
              <a:t>«внутреннюю направленность человека, способного к духовно-нравственному самосовершенствованию» </a:t>
            </a:r>
            <a:r>
              <a:rPr lang="ru-RU" altLang="en-US" sz="2000" b="1">
                <a:latin typeface="Times New Roman" panose="02020603050405020304" charset="0"/>
                <a:cs typeface="Times New Roman" panose="02020603050405020304" charset="0"/>
              </a:rPr>
              <a:t>(до конца октября)</a:t>
            </a:r>
            <a:endParaRPr lang="ru-RU" altLang="en-US" sz="2000" b="1"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endParaRPr lang="ru-RU" altLang="en-US" i="1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972185"/>
          </a:xfrm>
        </p:spPr>
        <p:txBody>
          <a:bodyPr/>
          <a:p>
            <a:r>
              <a:rPr lang="ru-RU" altLang="en-US" sz="40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         Духовно-нравственное воспитание</a:t>
            </a:r>
            <a:endParaRPr lang="ru-RU" altLang="en-US" sz="4000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266065" y="998220"/>
            <a:ext cx="11706225" cy="5859780"/>
          </a:xfrm>
        </p:spPr>
        <p:txBody>
          <a:bodyPr>
            <a:normAutofit lnSpcReduction="20000"/>
          </a:bodyPr>
          <a:p>
            <a:pPr algn="just">
              <a:lnSpc>
                <a:spcPct val="150000"/>
              </a:lnSpc>
            </a:pPr>
            <a:r>
              <a:rPr lang="ru-RU" altLang="en-US">
                <a:latin typeface="Times New Roman" panose="02020603050405020304" charset="0"/>
                <a:cs typeface="Times New Roman" panose="02020603050405020304" charset="0"/>
              </a:rPr>
              <a:t>Под </a:t>
            </a:r>
            <a:r>
              <a:rPr lang="ru-RU" altLang="en-US" b="1" i="1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духовно-нравственным воспитанием </a:t>
            </a:r>
            <a:r>
              <a:rPr lang="ru-RU" altLang="en-US" sz="24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мы понимаем целенаправленно организованный процесс содействия самоопределению личности в её духовно-нравственном становлении, то есть формирования у неё</a:t>
            </a:r>
            <a:endParaRPr lang="ru-RU" altLang="en-US" sz="24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r>
              <a:rPr lang="ru-RU" altLang="en-US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-</a:t>
            </a:r>
            <a:r>
              <a:rPr lang="ru-RU" altLang="en-US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ru-RU" altLang="en-US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нравственных чувств </a:t>
            </a:r>
            <a:r>
              <a:rPr lang="ru-RU" altLang="en-US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(совесть, милосердие, сопереживание близким людям, родному дому, природе; добросердечность, любовь, вера);</a:t>
            </a:r>
            <a:endParaRPr lang="ru-RU" altLang="en-US" b="1" i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r>
              <a:rPr lang="ru-RU" altLang="en-US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- нравственного убеждения </a:t>
            </a:r>
            <a:r>
              <a:rPr lang="ru-RU" altLang="en-US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(способность к различению добра и зла, долг, справедливость);</a:t>
            </a:r>
            <a:endParaRPr lang="ru-RU" altLang="en-US" b="1" i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r>
              <a:rPr lang="ru-RU" altLang="en-US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- нравственной позиции </a:t>
            </a:r>
            <a:r>
              <a:rPr lang="ru-RU" altLang="en-US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(проявление внимания, ценностного отношения к людям, родному дому, добрым традициям; темам духовно-нравственного содержания);</a:t>
            </a:r>
            <a:endParaRPr lang="ru-RU" altLang="en-US" b="1" i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r>
              <a:rPr lang="ru-RU" altLang="en-US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- нравственных привычек, умений и навыков, поведения </a:t>
            </a:r>
            <a:r>
              <a:rPr lang="ru-RU" altLang="en-US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(оказание помощи близким и нуждающимся, забота о ближнем);</a:t>
            </a:r>
            <a:endParaRPr lang="ru-RU" altLang="en-US" b="1" i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r>
              <a:rPr lang="ru-RU" altLang="en-US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- нравственных качеств </a:t>
            </a:r>
            <a:r>
              <a:rPr lang="ru-RU" altLang="en-US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(Милосердие. Трудолюбие. Послушание. Уважение. Стыдливость. Правдивость. Совестливость. Вдумчивость. Доверие)                                                   </a:t>
            </a:r>
            <a:r>
              <a:rPr lang="ru-RU" altLang="en-US" sz="2000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(Т.И.Петракова, доктор педагогических наук)  </a:t>
            </a:r>
            <a:r>
              <a:rPr lang="ru-RU" altLang="en-US" b="1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  </a:t>
            </a:r>
            <a:endParaRPr lang="ru-RU" altLang="en-US" b="1" i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 sz="40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  Педагогическая позиция</a:t>
            </a:r>
            <a:endParaRPr lang="ru-RU" altLang="en-US" sz="4000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algn="just"/>
            <a:r>
              <a:rPr lang="ru-RU" altLang="en-US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Целью</a:t>
            </a:r>
            <a:r>
              <a:rPr lang="ru-RU" altLang="en-US">
                <a:latin typeface="Times New Roman" panose="02020603050405020304" charset="0"/>
                <a:cs typeface="Times New Roman" panose="02020603050405020304" charset="0"/>
              </a:rPr>
              <a:t> духовно-нравственного воспитания является воспитание человека, подготовленного к </a:t>
            </a:r>
            <a:r>
              <a:rPr lang="ru-RU" altLang="en-US" b="1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ДЕЛАНИЮ ДОБРА</a:t>
            </a:r>
            <a:r>
              <a:rPr lang="ru-RU" altLang="en-US">
                <a:latin typeface="Times New Roman" panose="02020603050405020304" charset="0"/>
                <a:cs typeface="Times New Roman" panose="02020603050405020304" charset="0"/>
              </a:rPr>
              <a:t> и </a:t>
            </a:r>
            <a:r>
              <a:rPr lang="ru-RU" altLang="en-US" b="1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ДУХОВНОМУ ВОЗРАСТАНИЮ</a:t>
            </a:r>
            <a:endParaRPr lang="ru-RU" altLang="en-US" b="1">
              <a:solidFill>
                <a:srgbClr val="00206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endParaRPr lang="ru-RU" altLang="en-US" b="1">
              <a:solidFill>
                <a:srgbClr val="00206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r>
              <a:rPr lang="ru-RU" altLang="en-US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Задача духовно-нравственного воспитания </a:t>
            </a:r>
            <a:r>
              <a:rPr lang="ru-RU" altLang="en-US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- </a:t>
            </a:r>
            <a:r>
              <a:rPr lang="ru-RU" altLang="en-US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создать внутреннюю направленность человека, способного к духовно-нравственному самосовершенствованию в условиях деятельностного творчества</a:t>
            </a:r>
            <a:endParaRPr lang="ru-RU" altLang="en-US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just"/>
            <a:r>
              <a:rPr lang="ru-RU" altLang="en-US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                                            </a:t>
            </a:r>
            <a:r>
              <a:rPr lang="ru-RU" altLang="en-US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(</a:t>
            </a:r>
            <a:r>
              <a:rPr lang="ru-RU" altLang="en-US" sz="2000" i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Т.И.Петракова, доктор педагогических наук)</a:t>
            </a:r>
            <a:endParaRPr lang="ru-RU" altLang="en-US" sz="2000" i="1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93395"/>
            <a:ext cx="9144000" cy="745490"/>
          </a:xfrm>
        </p:spPr>
        <p:txBody>
          <a:bodyPr>
            <a:noAutofit/>
          </a:bodyPr>
          <a:lstStyle/>
          <a:p>
            <a:r>
              <a:rPr lang="ru-RU" altLang="en-US" sz="40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Результаты диагностики   5 класс</a:t>
            </a:r>
            <a:endParaRPr lang="ru-RU" altLang="en-US" sz="4000" b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33070" y="1742440"/>
            <a:ext cx="10234930" cy="4589780"/>
          </a:xfrm>
        </p:spPr>
        <p:txBody>
          <a:bodyPr/>
          <a:lstStyle/>
          <a:p>
            <a:r>
              <a:rPr lang="ru-RU" altLang="en-US" sz="3200" b="1">
                <a:latin typeface="Times New Roman" panose="02020603050405020304" charset="0"/>
                <a:cs typeface="Times New Roman" panose="02020603050405020304" charset="0"/>
              </a:rPr>
              <a:t>Методика для изучения социализированности личности учащегося</a:t>
            </a:r>
            <a:endParaRPr lang="ru-RU" alt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>
                <a:latin typeface="Times New Roman" panose="02020603050405020304" charset="0"/>
                <a:cs typeface="Times New Roman" panose="02020603050405020304" charset="0"/>
              </a:rPr>
              <a:t>(разработана профессором М.И.Рожковым)</a:t>
            </a:r>
            <a:endParaRPr lang="ru-RU" alt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ru-RU" alt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>
                <a:latin typeface="Times New Roman" panose="02020603050405020304" charset="0"/>
                <a:cs typeface="Times New Roman" panose="02020603050405020304" charset="0"/>
              </a:rPr>
              <a:t>Цель:</a:t>
            </a:r>
            <a:r>
              <a:rPr lang="ru-RU" altLang="en-US" sz="3200">
                <a:latin typeface="Times New Roman" panose="02020603050405020304" charset="0"/>
                <a:cs typeface="Times New Roman" panose="02020603050405020304" charset="0"/>
              </a:rPr>
              <a:t> выявить уровень социальной адаптированности, активности,</a:t>
            </a:r>
            <a:endParaRPr lang="ru-RU" altLang="en-US" sz="32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>
                <a:latin typeface="Times New Roman" panose="02020603050405020304" charset="0"/>
                <a:cs typeface="Times New Roman" panose="02020603050405020304" charset="0"/>
              </a:rPr>
              <a:t>       автономности и </a:t>
            </a:r>
            <a:r>
              <a:rPr lang="ru-RU" altLang="en-US" sz="3200" b="1" i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нравственной воспитанности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ru-RU" altLang="en-US" sz="3200">
                <a:latin typeface="Times New Roman" panose="02020603050405020304" charset="0"/>
                <a:cs typeface="Times New Roman" panose="02020603050405020304" charset="0"/>
              </a:rPr>
              <a:t>учащихся</a:t>
            </a:r>
            <a:endParaRPr lang="ru-RU" altLang="en-US" sz="32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700" y="118110"/>
            <a:ext cx="10515600" cy="1143000"/>
          </a:xfrm>
        </p:spPr>
        <p:txBody>
          <a:bodyPr/>
          <a:p>
            <a:r>
              <a:rPr lang="ru-RU" altLang="en-US" sz="40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          </a:t>
            </a:r>
            <a:r>
              <a:rPr lang="ru-RU" altLang="en-US" sz="40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20 суждений</a:t>
            </a:r>
            <a:endParaRPr lang="ru-RU" altLang="en-US" sz="4000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245745" y="874395"/>
            <a:ext cx="11318875" cy="5861050"/>
          </a:xfrm>
        </p:spPr>
        <p:txBody>
          <a:bodyPr>
            <a:noAutofit/>
          </a:bodyPr>
          <a:p>
            <a:r>
              <a:rPr lang="ru-RU" altLang="en-US" sz="3100" i="1">
                <a:latin typeface="Times New Roman" panose="02020603050405020304" charset="0"/>
                <a:cs typeface="Times New Roman" panose="02020603050405020304" charset="0"/>
              </a:rPr>
              <a:t>1.Стараюсь слушаться во всём своих учителей и родителей.</a:t>
            </a:r>
            <a:endParaRPr lang="ru-RU" altLang="en-US" sz="3100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100" i="1">
                <a:latin typeface="Times New Roman" panose="02020603050405020304" charset="0"/>
                <a:cs typeface="Times New Roman" panose="02020603050405020304" charset="0"/>
              </a:rPr>
              <a:t>2. Считаю, что всегда надо чем-то отличаться от других.</a:t>
            </a:r>
            <a:endParaRPr lang="ru-RU" altLang="en-US" sz="3100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100" i="1">
                <a:latin typeface="Times New Roman" panose="02020603050405020304" charset="0"/>
                <a:cs typeface="Times New Roman" panose="02020603050405020304" charset="0"/>
              </a:rPr>
              <a:t>3. За что бы я ни взялся - добиваюсь успеха.</a:t>
            </a:r>
            <a:endParaRPr lang="ru-RU" altLang="en-US" sz="3100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100" b="1" i="1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</a:rPr>
              <a:t>4. Я умею прощать людей.</a:t>
            </a:r>
            <a:endParaRPr lang="ru-RU" altLang="en-US" sz="3100" b="1" i="1">
              <a:solidFill>
                <a:srgbClr val="00B05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100" i="1">
                <a:latin typeface="Times New Roman" panose="02020603050405020304" charset="0"/>
                <a:cs typeface="Times New Roman" panose="02020603050405020304" charset="0"/>
              </a:rPr>
              <a:t>5. Я стремлюсь поступать так же, как и все мои товарищи.</a:t>
            </a:r>
            <a:endParaRPr lang="ru-RU" altLang="en-US" sz="3100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100" i="1">
                <a:latin typeface="Times New Roman" panose="02020603050405020304" charset="0"/>
                <a:cs typeface="Times New Roman" panose="02020603050405020304" charset="0"/>
              </a:rPr>
              <a:t>6. Мне хочется быть впереди других в любом деле.</a:t>
            </a:r>
            <a:endParaRPr lang="ru-RU" altLang="en-US" sz="3100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100" b="1" i="1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7. Я становлюсь упрямым, когда уверен, что я прав.</a:t>
            </a:r>
            <a:endParaRPr lang="ru-RU" altLang="en-US" sz="3100" b="1" i="1">
              <a:solidFill>
                <a:srgbClr val="00206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100" b="1" i="1">
                <a:solidFill>
                  <a:srgbClr val="00B050"/>
                </a:solidFill>
                <a:latin typeface="Times New Roman" panose="02020603050405020304" charset="0"/>
                <a:cs typeface="Times New Roman" panose="02020603050405020304" charset="0"/>
              </a:rPr>
              <a:t>8. Считаю, что делать людям добро - это главное в жизни.</a:t>
            </a:r>
            <a:endParaRPr lang="ru-RU" altLang="en-US" sz="3100" b="1" i="1">
              <a:solidFill>
                <a:srgbClr val="00B05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100" b="1" i="1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9. Стараюсь поступать так, чтобы меня хвалили окружающие.</a:t>
            </a:r>
            <a:endParaRPr lang="ru-RU" altLang="en-US" sz="3100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100" i="1">
                <a:latin typeface="Times New Roman" panose="02020603050405020304" charset="0"/>
                <a:cs typeface="Times New Roman" panose="02020603050405020304" charset="0"/>
              </a:rPr>
              <a:t>10. Общаясь с товарищами, отстаиваю своё мнение.</a:t>
            </a:r>
            <a:endParaRPr lang="ru-RU" altLang="en-US" sz="3100" i="1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793750"/>
          </a:xfrm>
        </p:spPr>
        <p:txBody>
          <a:bodyPr/>
          <a:p>
            <a:r>
              <a:rPr lang="ru-RU" altLang="en-US" sz="4000">
                <a:latin typeface="Times New Roman" panose="02020603050405020304" charset="0"/>
                <a:cs typeface="Times New Roman" panose="02020603050405020304" charset="0"/>
              </a:rPr>
              <a:t>                  </a:t>
            </a:r>
            <a:r>
              <a:rPr lang="ru-RU" altLang="en-US" sz="40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Суждения (продолжение)</a:t>
            </a:r>
            <a:endParaRPr lang="ru-RU" altLang="en-US" sz="4000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47700" y="986790"/>
            <a:ext cx="10515600" cy="5809615"/>
          </a:xfrm>
        </p:spPr>
        <p:txBody>
          <a:bodyPr>
            <a:normAutofit lnSpcReduction="20000"/>
          </a:bodyPr>
          <a:p>
            <a:r>
              <a:rPr lang="ru-RU" altLang="en-US" sz="3200" i="1">
                <a:latin typeface="Times New Roman" panose="02020603050405020304" charset="0"/>
                <a:cs typeface="Times New Roman" panose="02020603050405020304" charset="0"/>
              </a:rPr>
              <a:t>11. Если я что-то задумал, то обязательно сделаю.</a:t>
            </a:r>
            <a:endParaRPr lang="ru-RU" altLang="en-US" sz="3200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 i="1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</a:rPr>
              <a:t>12. Мне нравится помогать другим.</a:t>
            </a:r>
            <a:endParaRPr lang="ru-RU" altLang="en-US" sz="3200" b="1" i="1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i="1">
                <a:latin typeface="Times New Roman" panose="02020603050405020304" charset="0"/>
                <a:cs typeface="Times New Roman" panose="02020603050405020304" charset="0"/>
              </a:rPr>
              <a:t>13. Мне хочется, чтобы со мной все дружили.</a:t>
            </a:r>
            <a:endParaRPr lang="ru-RU" altLang="en-US" sz="3200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 i="1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14. Если мне не нравятся люди, то я не буду с ними общаться.</a:t>
            </a:r>
            <a:endParaRPr lang="ru-RU" altLang="en-US" sz="3200" b="1" i="1">
              <a:solidFill>
                <a:srgbClr val="00206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i="1">
                <a:latin typeface="Times New Roman" panose="02020603050405020304" charset="0"/>
                <a:cs typeface="Times New Roman" panose="02020603050405020304" charset="0"/>
              </a:rPr>
              <a:t>15. Стремлюсь всегда побеждать и выигрывать.</a:t>
            </a:r>
            <a:endParaRPr lang="ru-RU" altLang="en-US" sz="3200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 i="1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</a:rPr>
              <a:t>16. Переживаю неприятности других, как свои.</a:t>
            </a:r>
            <a:endParaRPr lang="ru-RU" altLang="en-US" sz="3200" b="1" i="1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i="1">
                <a:latin typeface="Times New Roman" panose="02020603050405020304" charset="0"/>
                <a:cs typeface="Times New Roman" panose="02020603050405020304" charset="0"/>
              </a:rPr>
              <a:t>17. Стремлюсь не ссориться с товарищами.</a:t>
            </a:r>
            <a:endParaRPr lang="ru-RU" altLang="en-US" sz="3200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 i="1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18. Стараюсь доказать свою правоту, даже если с моим мнением не согласны другие.</a:t>
            </a:r>
            <a:endParaRPr lang="ru-RU" altLang="en-US" sz="3200" b="1" i="1">
              <a:solidFill>
                <a:srgbClr val="00206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i="1">
                <a:latin typeface="Times New Roman" panose="02020603050405020304" charset="0"/>
                <a:cs typeface="Times New Roman" panose="02020603050405020304" charset="0"/>
              </a:rPr>
              <a:t>19. Если я берусь за дело, то обязательно доведу его до конца.</a:t>
            </a:r>
            <a:endParaRPr lang="ru-RU" altLang="en-US" sz="3200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 i="1">
                <a:solidFill>
                  <a:schemeClr val="accent6"/>
                </a:solidFill>
                <a:latin typeface="Times New Roman" panose="02020603050405020304" charset="0"/>
                <a:cs typeface="Times New Roman" panose="02020603050405020304" charset="0"/>
              </a:rPr>
              <a:t>20. Стараюсь защищать тех, кого обижают.</a:t>
            </a:r>
            <a:endParaRPr lang="ru-RU" altLang="en-US" sz="3200" b="1" i="1">
              <a:solidFill>
                <a:schemeClr val="accent6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897890"/>
          </a:xfrm>
        </p:spPr>
        <p:txBody>
          <a:bodyPr>
            <a:normAutofit/>
          </a:bodyPr>
          <a:p>
            <a:r>
              <a:rPr lang="ru-RU" altLang="en-US" sz="4000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    Результаты анкетирования (17 учащихся)</a:t>
            </a:r>
            <a:endParaRPr lang="ru-RU" altLang="en-US" sz="4000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47700" y="1075055"/>
            <a:ext cx="10515600" cy="5537835"/>
          </a:xfrm>
        </p:spPr>
        <p:txBody>
          <a:bodyPr/>
          <a:p>
            <a:endParaRPr lang="ru-RU" altLang="en-US" sz="3200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>
                <a:latin typeface="Times New Roman" panose="02020603050405020304" charset="0"/>
                <a:cs typeface="Times New Roman" panose="02020603050405020304" charset="0"/>
              </a:rPr>
              <a:t>                          4. Я умею прощать людей.</a:t>
            </a:r>
            <a:endParaRPr lang="ru-RU" altLang="en-US" sz="3200" b="1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ru-RU" altLang="en-US" sz="3200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               </a:t>
            </a:r>
            <a:r>
              <a:rPr lang="ru-RU" altLang="en-US" sz="32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4 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- всегда                      </a:t>
            </a:r>
            <a:r>
              <a:rPr lang="ru-RU" altLang="en-US" sz="32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9 чел.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 </a:t>
            </a:r>
            <a:endParaRPr lang="ru-RU" altLang="en-US" sz="3200" b="1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           3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- почти всегда          </a:t>
            </a:r>
            <a:r>
              <a:rPr lang="ru-RU" altLang="en-US" sz="32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5 чел.</a:t>
            </a:r>
            <a:endParaRPr lang="ru-RU" altLang="en-US" sz="3200" b="1" i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           2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- иногда                      -----------------</a:t>
            </a:r>
            <a:endParaRPr lang="ru-RU" altLang="en-US" sz="3200" b="1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           1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- очень редко             1 чел.</a:t>
            </a:r>
            <a:endParaRPr lang="ru-RU" altLang="en-US" sz="3200" b="1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                           0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 - никогда                    2 чел.  </a:t>
            </a:r>
            <a:r>
              <a:rPr lang="ru-RU" altLang="en-US" sz="32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(!)</a:t>
            </a:r>
            <a:endParaRPr lang="ru-RU" altLang="en-US" sz="3200" b="1" i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968375"/>
          </a:xfrm>
        </p:spPr>
        <p:txBody>
          <a:bodyPr>
            <a:normAutofit fontScale="90000"/>
          </a:bodyPr>
          <a:p>
            <a:r>
              <a:rPr lang="ru-RU" altLang="en-US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   Результаты анкетирования (17 учащихся)</a:t>
            </a:r>
            <a:endParaRPr lang="ru-RU" altLang="en-US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47700" y="1432560"/>
            <a:ext cx="10515600" cy="4744720"/>
          </a:xfrm>
        </p:spPr>
        <p:txBody>
          <a:bodyPr>
            <a:normAutofit lnSpcReduction="10000"/>
          </a:bodyPr>
          <a:p>
            <a:r>
              <a:rPr lang="ru-RU" altLang="en-US" sz="3200" b="1">
                <a:latin typeface="Times New Roman" panose="02020603050405020304" charset="0"/>
                <a:cs typeface="Times New Roman" panose="02020603050405020304" charset="0"/>
              </a:rPr>
              <a:t>8. Считаю, что делать добро людям - это главное в жизни.</a:t>
            </a:r>
            <a:endParaRPr lang="ru-RU" altLang="en-US" sz="3200" b="1"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ru-RU" altLang="en-US" sz="3200" b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>
                <a:latin typeface="Times New Roman" panose="02020603050405020304" charset="0"/>
                <a:cs typeface="Times New Roman" panose="02020603050405020304" charset="0"/>
              </a:rPr>
              <a:t>                 </a:t>
            </a:r>
            <a:r>
              <a:rPr lang="ru-RU" altLang="en-US" sz="32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4 -</a:t>
            </a:r>
            <a:r>
              <a:rPr lang="ru-RU" altLang="en-US" sz="3200" b="1"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всегда                    7 чел.</a:t>
            </a:r>
            <a:endParaRPr lang="ru-RU" altLang="en-US" sz="3200" b="1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>
                <a:latin typeface="Times New Roman" panose="02020603050405020304" charset="0"/>
                <a:cs typeface="Times New Roman" panose="02020603050405020304" charset="0"/>
              </a:rPr>
              <a:t>                 </a:t>
            </a:r>
            <a:r>
              <a:rPr lang="ru-RU" altLang="en-US" sz="32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3</a:t>
            </a:r>
            <a:r>
              <a:rPr lang="ru-RU" altLang="en-US" sz="3200" b="1">
                <a:latin typeface="Times New Roman" panose="02020603050405020304" charset="0"/>
                <a:cs typeface="Times New Roman" panose="02020603050405020304" charset="0"/>
              </a:rPr>
              <a:t> - 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почти всегда         8 чел.</a:t>
            </a:r>
            <a:endParaRPr lang="ru-RU" altLang="en-US" sz="3200" b="1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>
                <a:latin typeface="Times New Roman" panose="02020603050405020304" charset="0"/>
                <a:cs typeface="Times New Roman" panose="02020603050405020304" charset="0"/>
              </a:rPr>
              <a:t>                 </a:t>
            </a:r>
            <a:r>
              <a:rPr lang="ru-RU" altLang="en-US" sz="32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2</a:t>
            </a:r>
            <a:r>
              <a:rPr lang="ru-RU" altLang="en-US" sz="3200" b="1">
                <a:latin typeface="Times New Roman" panose="02020603050405020304" charset="0"/>
                <a:cs typeface="Times New Roman" panose="02020603050405020304" charset="0"/>
              </a:rPr>
              <a:t> - 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иногда                    ---------------</a:t>
            </a:r>
            <a:endParaRPr lang="ru-RU" altLang="en-US" sz="3200" b="1" i="1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>
                <a:latin typeface="Times New Roman" panose="02020603050405020304" charset="0"/>
                <a:cs typeface="Times New Roman" panose="02020603050405020304" charset="0"/>
              </a:rPr>
              <a:t>                 </a:t>
            </a:r>
            <a:r>
              <a:rPr lang="ru-RU" altLang="en-US" sz="32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1</a:t>
            </a:r>
            <a:r>
              <a:rPr lang="ru-RU" altLang="en-US" sz="3200" b="1">
                <a:latin typeface="Times New Roman" panose="02020603050405020304" charset="0"/>
                <a:cs typeface="Times New Roman" panose="02020603050405020304" charset="0"/>
              </a:rPr>
              <a:t> - 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очень редко           2 чел.  </a:t>
            </a:r>
            <a:r>
              <a:rPr lang="ru-RU" altLang="en-US" sz="3200" b="1" i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(!)</a:t>
            </a:r>
            <a:endParaRPr lang="ru-RU" altLang="en-US" sz="3200" b="1" i="1">
              <a:solidFill>
                <a:srgbClr val="C0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ru-RU" altLang="en-US" sz="3200" b="1">
                <a:latin typeface="Times New Roman" panose="02020603050405020304" charset="0"/>
                <a:cs typeface="Times New Roman" panose="02020603050405020304" charset="0"/>
              </a:rPr>
              <a:t>                 </a:t>
            </a:r>
            <a:r>
              <a:rPr lang="ru-RU" altLang="en-US" sz="3200" b="1">
                <a:solidFill>
                  <a:srgbClr val="C00000"/>
                </a:solidFill>
                <a:latin typeface="Times New Roman" panose="02020603050405020304" charset="0"/>
                <a:cs typeface="Times New Roman" panose="02020603050405020304" charset="0"/>
              </a:rPr>
              <a:t>0</a:t>
            </a:r>
            <a:r>
              <a:rPr lang="ru-RU" altLang="en-US" sz="3200" b="1">
                <a:latin typeface="Times New Roman" panose="02020603050405020304" charset="0"/>
                <a:cs typeface="Times New Roman" panose="02020603050405020304" charset="0"/>
              </a:rPr>
              <a:t> - </a:t>
            </a:r>
            <a:r>
              <a:rPr lang="ru-RU" altLang="en-US" sz="3200" b="1" i="1">
                <a:latin typeface="Times New Roman" panose="02020603050405020304" charset="0"/>
                <a:cs typeface="Times New Roman" panose="02020603050405020304" charset="0"/>
              </a:rPr>
              <a:t>никогда                  ----------------</a:t>
            </a:r>
            <a:endParaRPr lang="ru-RU" altLang="en-US" sz="3200" b="1" i="1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10825</Words>
  <Application>WPS Presentation</Application>
  <PresentationFormat>宽屏</PresentationFormat>
  <Paragraphs>203</Paragraphs>
  <Slides>22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32" baseType="lpstr">
      <vt:lpstr>Arial</vt:lpstr>
      <vt:lpstr>SimSun</vt:lpstr>
      <vt:lpstr>Wingdings</vt:lpstr>
      <vt:lpstr>Calibri Light</vt:lpstr>
      <vt:lpstr>Calibri</vt:lpstr>
      <vt:lpstr>Times New Roman</vt:lpstr>
      <vt:lpstr>Microsoft YaHei</vt:lpstr>
      <vt:lpstr>Arial Unicode MS</vt:lpstr>
      <vt:lpstr>Times New Roman</vt:lpstr>
      <vt:lpstr>Office Theme</vt:lpstr>
      <vt:lpstr>                          Программа педагогического совета «От государственных ориентиров к школьной практике: как воспитывать патриотизм и нравственность» </vt:lpstr>
      <vt:lpstr>                  Указ президента Российской Федерации    Об утверждении Основ государственной политики по сохранению и укреплению традиционных                            российских духовно-нравственных ценностей  от 9 ноября 2022 года</vt:lpstr>
      <vt:lpstr>         Духовно-нравственное воспитание</vt:lpstr>
      <vt:lpstr>                  Педагогическая позиция</vt:lpstr>
      <vt:lpstr>Результаты диагностики   5 класс</vt:lpstr>
      <vt:lpstr>                          20 суждений</vt:lpstr>
      <vt:lpstr>                  Суждения (продолжение)</vt:lpstr>
      <vt:lpstr>    Результаты анкетирования (17 учащихся)</vt:lpstr>
      <vt:lpstr>   Результаты анкетирования (17 учащихся)</vt:lpstr>
      <vt:lpstr>      Результаты анкетирования (17 учащихся)</vt:lpstr>
      <vt:lpstr>      Результаты анкетирования (17 учащихся)</vt:lpstr>
      <vt:lpstr>       Результаты анкетирования (17 учащихся)</vt:lpstr>
      <vt:lpstr>                  Результаты анкетирования (17 учащихся)</vt:lpstr>
      <vt:lpstr>        Результаты анкетирования (17 учащихся)</vt:lpstr>
      <vt:lpstr>          Результаты анкетирования (17 учащихся)</vt:lpstr>
      <vt:lpstr>            Результаты анкетирования (17 учащихся)</vt:lpstr>
      <vt:lpstr>                  Конструктор модификации заданий</vt:lpstr>
      <vt:lpstr>               Конструктор модификации заданий</vt:lpstr>
      <vt:lpstr>                             Модификация заданий  -                                   плюсы и минусы </vt:lpstr>
      <vt:lpstr>                       Модификация заданий -                             плюсы и минусы</vt:lpstr>
      <vt:lpstr>                         Модификация заданий -                                  плюсы и минусы</vt:lpstr>
      <vt:lpstr>        Резолюция Педагогического совета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Светлана Смирно�</cp:lastModifiedBy>
  <cp:revision>23</cp:revision>
  <dcterms:created xsi:type="dcterms:W3CDTF">2025-09-23T09:45:00Z</dcterms:created>
  <dcterms:modified xsi:type="dcterms:W3CDTF">2025-10-13T11:08:01Z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1049-12.2.0.21931</vt:lpwstr>
  </property>
  <property fmtid="{D5CDD505-2E9C-101B-9397-08002B2CF9AE}" pid="3" name="ICV">
    <vt:lpwstr>7205E60AE0D84278BE94B8A0F748C11D_11</vt:lpwstr>
  </property>
</Properties>
</file>